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1"/>
  </p:notesMasterIdLst>
  <p:sldIdLst>
    <p:sldId id="259" r:id="rId2"/>
    <p:sldId id="310" r:id="rId3"/>
    <p:sldId id="271" r:id="rId4"/>
    <p:sldId id="311" r:id="rId5"/>
    <p:sldId id="309" r:id="rId6"/>
    <p:sldId id="312" r:id="rId7"/>
    <p:sldId id="261" r:id="rId8"/>
    <p:sldId id="313" r:id="rId9"/>
    <p:sldId id="314" r:id="rId10"/>
    <p:sldId id="316" r:id="rId11"/>
    <p:sldId id="317" r:id="rId12"/>
    <p:sldId id="318" r:id="rId13"/>
    <p:sldId id="319" r:id="rId14"/>
    <p:sldId id="320" r:id="rId15"/>
    <p:sldId id="323" r:id="rId16"/>
    <p:sldId id="324" r:id="rId17"/>
    <p:sldId id="326" r:id="rId18"/>
    <p:sldId id="327" r:id="rId19"/>
    <p:sldId id="331" r:id="rId20"/>
    <p:sldId id="332" r:id="rId21"/>
    <p:sldId id="333" r:id="rId22"/>
    <p:sldId id="334" r:id="rId23"/>
    <p:sldId id="325" r:id="rId24"/>
    <p:sldId id="335" r:id="rId25"/>
    <p:sldId id="280" r:id="rId26"/>
    <p:sldId id="336" r:id="rId27"/>
    <p:sldId id="307" r:id="rId28"/>
    <p:sldId id="308" r:id="rId29"/>
    <p:sldId id="33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1" autoAdjust="0"/>
  </p:normalViewPr>
  <p:slideViewPr>
    <p:cSldViewPr>
      <p:cViewPr varScale="1">
        <p:scale>
          <a:sx n="79" d="100"/>
          <a:sy n="79" d="100"/>
        </p:scale>
        <p:origin x="-912"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sz="1600"/>
            </a:pPr>
            <a:r>
              <a:rPr lang="en-US" sz="1600" dirty="0"/>
              <a:t>Prevalence of Tooth Decay Among AI/AN Children 1-5 Years Compared to Other Chronic </a:t>
            </a:r>
            <a:r>
              <a:rPr lang="en-US" sz="1600" dirty="0" smtClean="0"/>
              <a:t>Conditions</a:t>
            </a:r>
            <a:endParaRPr lang="en-US" sz="1600" baseline="30000" dirty="0"/>
          </a:p>
        </c:rich>
      </c:tx>
      <c:layout/>
    </c:title>
    <c:plotArea>
      <c:layout/>
      <c:barChart>
        <c:barDir val="bar"/>
        <c:grouping val="clustered"/>
        <c:ser>
          <c:idx val="0"/>
          <c:order val="0"/>
          <c:tx>
            <c:strRef>
              <c:f>Sheet1!$B$1</c:f>
              <c:strCache>
                <c:ptCount val="1"/>
                <c:pt idx="0">
                  <c:v>Series 1</c:v>
                </c:pt>
              </c:strCache>
            </c:strRef>
          </c:tx>
          <c:cat>
            <c:strRef>
              <c:f>Sheet1!$A$2:$A$4</c:f>
              <c:strCache>
                <c:ptCount val="3"/>
                <c:pt idx="0">
                  <c:v>Tooth Decay</c:v>
                </c:pt>
                <c:pt idx="1">
                  <c:v>Obesity</c:v>
                </c:pt>
                <c:pt idx="2">
                  <c:v>Asthma</c:v>
                </c:pt>
              </c:strCache>
            </c:strRef>
          </c:cat>
          <c:val>
            <c:numRef>
              <c:f>Sheet1!$B$2:$B$4</c:f>
              <c:numCache>
                <c:formatCode>0.0%</c:formatCode>
                <c:ptCount val="3"/>
                <c:pt idx="0">
                  <c:v>0.54100000000000004</c:v>
                </c:pt>
                <c:pt idx="1">
                  <c:v>0.10400000000000002</c:v>
                </c:pt>
                <c:pt idx="2">
                  <c:v>6.8000000000000033E-2</c:v>
                </c:pt>
              </c:numCache>
            </c:numRef>
          </c:val>
        </c:ser>
        <c:axId val="124268928"/>
        <c:axId val="124634240"/>
      </c:barChart>
      <c:catAx>
        <c:axId val="124268928"/>
        <c:scaling>
          <c:orientation val="minMax"/>
        </c:scaling>
        <c:axPos val="l"/>
        <c:tickLblPos val="nextTo"/>
        <c:txPr>
          <a:bodyPr/>
          <a:lstStyle/>
          <a:p>
            <a:pPr>
              <a:defRPr sz="1600"/>
            </a:pPr>
            <a:endParaRPr lang="en-US"/>
          </a:p>
        </c:txPr>
        <c:crossAx val="124634240"/>
        <c:crosses val="autoZero"/>
        <c:auto val="1"/>
        <c:lblAlgn val="ctr"/>
        <c:lblOffset val="100"/>
      </c:catAx>
      <c:valAx>
        <c:axId val="124634240"/>
        <c:scaling>
          <c:orientation val="minMax"/>
        </c:scaling>
        <c:axPos val="b"/>
        <c:majorGridlines/>
        <c:title>
          <c:tx>
            <c:rich>
              <a:bodyPr/>
              <a:lstStyle/>
              <a:p>
                <a:pPr>
                  <a:defRPr sz="1600"/>
                </a:pPr>
                <a:r>
                  <a:rPr lang="en-US" sz="1600"/>
                  <a:t>Percent of Children with Health Problem</a:t>
                </a:r>
              </a:p>
            </c:rich>
          </c:tx>
          <c:layout/>
        </c:title>
        <c:numFmt formatCode="0%" sourceLinked="0"/>
        <c:tickLblPos val="nextTo"/>
        <c:txPr>
          <a:bodyPr/>
          <a:lstStyle/>
          <a:p>
            <a:pPr>
              <a:defRPr sz="1600"/>
            </a:pPr>
            <a:endParaRPr lang="en-US"/>
          </a:p>
        </c:txPr>
        <c:crossAx val="124268928"/>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1"/>
  <c:chart>
    <c:title>
      <c:tx>
        <c:rich>
          <a:bodyPr/>
          <a:lstStyle/>
          <a:p>
            <a:pPr>
              <a:defRPr sz="1600"/>
            </a:pPr>
            <a:r>
              <a:rPr lang="en-US" sz="1600" dirty="0"/>
              <a:t>Percent of Portland Area Children with Decay </a:t>
            </a:r>
            <a:r>
              <a:rPr lang="en-US" sz="1600" dirty="0" smtClean="0"/>
              <a:t>by Age</a:t>
            </a:r>
            <a:endParaRPr lang="en-US" sz="1600" dirty="0"/>
          </a:p>
        </c:rich>
      </c:tx>
      <c:layout/>
    </c:title>
    <c:plotArea>
      <c:layout/>
      <c:barChart>
        <c:barDir val="col"/>
        <c:grouping val="clustered"/>
        <c:ser>
          <c:idx val="0"/>
          <c:order val="0"/>
          <c:tx>
            <c:strRef>
              <c:f>Sheet1!$B$1</c:f>
              <c:strCache>
                <c:ptCount val="1"/>
                <c:pt idx="0">
                  <c:v>Series 2</c:v>
                </c:pt>
              </c:strCache>
            </c:strRef>
          </c:tx>
          <c:dLbls>
            <c:numFmt formatCode="0%" sourceLinked="0"/>
            <c:dLblPos val="inEnd"/>
            <c:showVal val="1"/>
          </c:dLbls>
          <c:cat>
            <c:strRef>
              <c:f>Sheet1!$A$2:$A$7</c:f>
              <c:strCache>
                <c:ptCount val="6"/>
                <c:pt idx="0">
                  <c:v>1 Year</c:v>
                </c:pt>
                <c:pt idx="1">
                  <c:v>2 Years</c:v>
                </c:pt>
                <c:pt idx="2">
                  <c:v>3 Years</c:v>
                </c:pt>
                <c:pt idx="3">
                  <c:v>4 Years</c:v>
                </c:pt>
                <c:pt idx="4">
                  <c:v>5 Years</c:v>
                </c:pt>
                <c:pt idx="5">
                  <c:v>6-9 Years</c:v>
                </c:pt>
              </c:strCache>
            </c:strRef>
          </c:cat>
          <c:val>
            <c:numRef>
              <c:f>Sheet1!$B$2:$B$7</c:f>
              <c:numCache>
                <c:formatCode>0.0%</c:formatCode>
                <c:ptCount val="6"/>
                <c:pt idx="0">
                  <c:v>0.18000000000000005</c:v>
                </c:pt>
                <c:pt idx="1">
                  <c:v>0.51</c:v>
                </c:pt>
                <c:pt idx="2">
                  <c:v>0.53</c:v>
                </c:pt>
                <c:pt idx="3">
                  <c:v>0.71000000000000019</c:v>
                </c:pt>
                <c:pt idx="4">
                  <c:v>0.79</c:v>
                </c:pt>
                <c:pt idx="5">
                  <c:v>0.87000000000000022</c:v>
                </c:pt>
              </c:numCache>
            </c:numRef>
          </c:val>
        </c:ser>
        <c:gapWidth val="75"/>
        <c:overlap val="-25"/>
        <c:axId val="129102592"/>
        <c:axId val="135915776"/>
      </c:barChart>
      <c:catAx>
        <c:axId val="129102592"/>
        <c:scaling>
          <c:orientation val="minMax"/>
        </c:scaling>
        <c:axPos val="b"/>
        <c:title>
          <c:tx>
            <c:rich>
              <a:bodyPr/>
              <a:lstStyle/>
              <a:p>
                <a:pPr>
                  <a:defRPr/>
                </a:pPr>
                <a:r>
                  <a:rPr lang="en-US"/>
                  <a:t>Age in Years</a:t>
                </a:r>
              </a:p>
            </c:rich>
          </c:tx>
          <c:layout/>
        </c:title>
        <c:numFmt formatCode="General" sourceLinked="1"/>
        <c:majorTickMark val="none"/>
        <c:tickLblPos val="nextTo"/>
        <c:crossAx val="135915776"/>
        <c:crosses val="autoZero"/>
        <c:auto val="1"/>
        <c:lblAlgn val="ctr"/>
        <c:lblOffset val="100"/>
      </c:catAx>
      <c:valAx>
        <c:axId val="135915776"/>
        <c:scaling>
          <c:orientation val="minMax"/>
        </c:scaling>
        <c:axPos val="l"/>
        <c:numFmt formatCode="0%" sourceLinked="0"/>
        <c:majorTickMark val="none"/>
        <c:tickLblPos val="nextTo"/>
        <c:crossAx val="129102592"/>
        <c:crosses val="autoZero"/>
        <c:crossBetween val="between"/>
      </c:valAx>
    </c:plotArea>
    <c:plotVisOnly val="1"/>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sz="1600"/>
            </a:pPr>
            <a:r>
              <a:rPr lang="en-US" sz="1600"/>
              <a:t>Percent of Portland Area Children Needing Dental Treatment by Age Group</a:t>
            </a:r>
          </a:p>
        </c:rich>
      </c:tx>
      <c:layout/>
    </c:title>
    <c:plotArea>
      <c:layout/>
      <c:barChart>
        <c:barDir val="col"/>
        <c:grouping val="stacked"/>
        <c:ser>
          <c:idx val="0"/>
          <c:order val="0"/>
          <c:tx>
            <c:strRef>
              <c:f>Sheet1!$B$1</c:f>
              <c:strCache>
                <c:ptCount val="1"/>
                <c:pt idx="0">
                  <c:v>Early Dental Care Needed</c:v>
                </c:pt>
              </c:strCache>
            </c:strRef>
          </c:tx>
          <c:dLbls>
            <c:numFmt formatCode="0%" sourceLinked="0"/>
            <c:dLblPos val="inEnd"/>
            <c:showVal val="1"/>
          </c:dLbls>
          <c:cat>
            <c:strRef>
              <c:f>Sheet1!$A$2:$A$3</c:f>
              <c:strCache>
                <c:ptCount val="2"/>
                <c:pt idx="0">
                  <c:v>1-5 Year Olds</c:v>
                </c:pt>
                <c:pt idx="1">
                  <c:v>6-9 Year Olds</c:v>
                </c:pt>
              </c:strCache>
            </c:strRef>
          </c:cat>
          <c:val>
            <c:numRef>
              <c:f>Sheet1!$B$2:$B$3</c:f>
              <c:numCache>
                <c:formatCode>0%</c:formatCode>
                <c:ptCount val="2"/>
                <c:pt idx="0">
                  <c:v>0.3</c:v>
                </c:pt>
                <c:pt idx="1">
                  <c:v>0.41499999999999998</c:v>
                </c:pt>
              </c:numCache>
            </c:numRef>
          </c:val>
        </c:ser>
        <c:ser>
          <c:idx val="1"/>
          <c:order val="1"/>
          <c:tx>
            <c:strRef>
              <c:f>Sheet1!$C$1</c:f>
              <c:strCache>
                <c:ptCount val="1"/>
                <c:pt idx="0">
                  <c:v>Urgent Dental Care Needed</c:v>
                </c:pt>
              </c:strCache>
            </c:strRef>
          </c:tx>
          <c:dLbls>
            <c:showVal val="1"/>
          </c:dLbls>
          <c:cat>
            <c:strRef>
              <c:f>Sheet1!$A$2:$A$3</c:f>
              <c:strCache>
                <c:ptCount val="2"/>
                <c:pt idx="0">
                  <c:v>1-5 Year Olds</c:v>
                </c:pt>
                <c:pt idx="1">
                  <c:v>6-9 Year Olds</c:v>
                </c:pt>
              </c:strCache>
            </c:strRef>
          </c:cat>
          <c:val>
            <c:numRef>
              <c:f>Sheet1!$C$2:$C$3</c:f>
              <c:numCache>
                <c:formatCode>0%</c:formatCode>
                <c:ptCount val="2"/>
                <c:pt idx="0">
                  <c:v>0.05</c:v>
                </c:pt>
                <c:pt idx="1">
                  <c:v>5.7000000000000002E-2</c:v>
                </c:pt>
              </c:numCache>
            </c:numRef>
          </c:val>
        </c:ser>
        <c:overlap val="100"/>
        <c:axId val="261980928"/>
        <c:axId val="261982464"/>
      </c:barChart>
      <c:catAx>
        <c:axId val="261980928"/>
        <c:scaling>
          <c:orientation val="minMax"/>
        </c:scaling>
        <c:axPos val="b"/>
        <c:tickLblPos val="nextTo"/>
        <c:txPr>
          <a:bodyPr/>
          <a:lstStyle/>
          <a:p>
            <a:pPr>
              <a:defRPr sz="1600"/>
            </a:pPr>
            <a:endParaRPr lang="en-US"/>
          </a:p>
        </c:txPr>
        <c:crossAx val="261982464"/>
        <c:crosses val="autoZero"/>
        <c:auto val="1"/>
        <c:lblAlgn val="ctr"/>
        <c:lblOffset val="100"/>
      </c:catAx>
      <c:valAx>
        <c:axId val="261982464"/>
        <c:scaling>
          <c:orientation val="minMax"/>
        </c:scaling>
        <c:axPos val="l"/>
        <c:majorGridlines/>
        <c:numFmt formatCode="0%" sourceLinked="0"/>
        <c:tickLblPos val="nextTo"/>
        <c:txPr>
          <a:bodyPr/>
          <a:lstStyle/>
          <a:p>
            <a:pPr>
              <a:defRPr sz="1600"/>
            </a:pPr>
            <a:endParaRPr lang="en-US"/>
          </a:p>
        </c:txPr>
        <c:crossAx val="261980928"/>
        <c:crosses val="autoZero"/>
        <c:crossBetween val="between"/>
      </c:valAx>
    </c:plotArea>
    <c:legend>
      <c:legendPos val="b"/>
      <c:layout/>
      <c:txPr>
        <a:bodyPr/>
        <a:lstStyle/>
        <a:p>
          <a:pPr>
            <a:defRPr sz="1600"/>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0" i="0" baseline="0" dirty="0" smtClean="0"/>
              <a:t>Percent </a:t>
            </a:r>
            <a:r>
              <a:rPr lang="en-US" sz="1600" b="0" i="0" u="none" strike="noStrike" baseline="0" dirty="0" smtClean="0"/>
              <a:t>of 6-9 year old AI/AN children in the Portland Area with untreated decay compared to other population </a:t>
            </a:r>
            <a:r>
              <a:rPr lang="en-US" sz="1600" b="0" i="0" u="none" strike="noStrike" baseline="0" dirty="0" smtClean="0"/>
              <a:t>groups in the U.S.</a:t>
            </a:r>
            <a:endParaRPr lang="en-US" sz="1600" b="0" i="0" baseline="0" dirty="0"/>
          </a:p>
        </c:rich>
      </c:tx>
      <c:layout/>
    </c:title>
    <c:plotArea>
      <c:layout/>
      <c:barChart>
        <c:barDir val="col"/>
        <c:grouping val="clustered"/>
        <c:ser>
          <c:idx val="0"/>
          <c:order val="0"/>
          <c:tx>
            <c:strRef>
              <c:f>Sheet1!$B$1</c:f>
              <c:strCache>
                <c:ptCount val="1"/>
                <c:pt idx="0">
                  <c:v>Untreated Decay</c:v>
                </c:pt>
              </c:strCache>
            </c:strRef>
          </c:tx>
          <c:dLbls>
            <c:numFmt formatCode="0%" sourceLinked="0"/>
            <c:txPr>
              <a:bodyPr/>
              <a:lstStyle/>
              <a:p>
                <a:pPr>
                  <a:defRPr sz="1600"/>
                </a:pPr>
                <a:endParaRPr lang="en-US"/>
              </a:p>
            </c:txPr>
            <c:showVal val="1"/>
          </c:dLbls>
          <c:cat>
            <c:strRef>
              <c:f>Sheet1!$A$2:$A$5</c:f>
              <c:strCache>
                <c:ptCount val="4"/>
                <c:pt idx="0">
                  <c:v>AI/AN Portland Area, 2011-2012</c:v>
                </c:pt>
                <c:pt idx="1">
                  <c:v>Hispanic</c:v>
                </c:pt>
                <c:pt idx="2">
                  <c:v>Black</c:v>
                </c:pt>
                <c:pt idx="3">
                  <c:v>White</c:v>
                </c:pt>
              </c:strCache>
            </c:strRef>
          </c:cat>
          <c:val>
            <c:numRef>
              <c:f>Sheet1!$B$2:$B$5</c:f>
              <c:numCache>
                <c:formatCode>General</c:formatCode>
                <c:ptCount val="4"/>
                <c:pt idx="0">
                  <c:v>0.47000000000000008</c:v>
                </c:pt>
                <c:pt idx="1">
                  <c:v>0.26</c:v>
                </c:pt>
                <c:pt idx="2">
                  <c:v>0.19</c:v>
                </c:pt>
                <c:pt idx="3">
                  <c:v>0.14000000000000001</c:v>
                </c:pt>
              </c:numCache>
            </c:numRef>
          </c:val>
        </c:ser>
        <c:axId val="135909760"/>
        <c:axId val="135912064"/>
      </c:barChart>
      <c:catAx>
        <c:axId val="135909760"/>
        <c:scaling>
          <c:orientation val="minMax"/>
        </c:scaling>
        <c:axPos val="b"/>
        <c:title>
          <c:tx>
            <c:rich>
              <a:bodyPr/>
              <a:lstStyle/>
              <a:p>
                <a:pPr>
                  <a:defRPr sz="1600"/>
                </a:pPr>
                <a:r>
                  <a:rPr lang="en-US" sz="1600"/>
                  <a:t>Population Group</a:t>
                </a:r>
              </a:p>
            </c:rich>
          </c:tx>
          <c:layout/>
        </c:title>
        <c:tickLblPos val="nextTo"/>
        <c:txPr>
          <a:bodyPr/>
          <a:lstStyle/>
          <a:p>
            <a:pPr>
              <a:defRPr sz="1600"/>
            </a:pPr>
            <a:endParaRPr lang="en-US"/>
          </a:p>
        </c:txPr>
        <c:crossAx val="135912064"/>
        <c:crosses val="autoZero"/>
        <c:auto val="1"/>
        <c:lblAlgn val="ctr"/>
        <c:lblOffset val="100"/>
      </c:catAx>
      <c:valAx>
        <c:axId val="135912064"/>
        <c:scaling>
          <c:orientation val="minMax"/>
        </c:scaling>
        <c:axPos val="l"/>
        <c:numFmt formatCode="0%" sourceLinked="0"/>
        <c:tickLblPos val="nextTo"/>
        <c:txPr>
          <a:bodyPr/>
          <a:lstStyle/>
          <a:p>
            <a:pPr>
              <a:defRPr sz="1600"/>
            </a:pPr>
            <a:endParaRPr lang="en-US"/>
          </a:p>
        </c:txPr>
        <c:crossAx val="135909760"/>
        <c:crosses val="autoZero"/>
        <c:crossBetween val="between"/>
      </c:valAx>
    </c:plotArea>
    <c:plotVisOnly val="1"/>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600"/>
            </a:pPr>
            <a:r>
              <a:rPr lang="en-US" sz="1600" dirty="0" smtClean="0"/>
              <a:t>Number </a:t>
            </a:r>
            <a:r>
              <a:rPr lang="en-US" sz="1600" dirty="0"/>
              <a:t>of Decayed </a:t>
            </a:r>
            <a:r>
              <a:rPr lang="en-US" sz="1600" dirty="0" smtClean="0"/>
              <a:t>Teeth in Children 2-5 Years</a:t>
            </a:r>
            <a:r>
              <a:rPr lang="en-US" sz="1600" baseline="0" dirty="0" smtClean="0"/>
              <a:t> of Age</a:t>
            </a:r>
            <a:endParaRPr lang="en-US" sz="1600" dirty="0"/>
          </a:p>
        </c:rich>
      </c:tx>
      <c:layout/>
    </c:title>
    <c:plotArea>
      <c:layout/>
      <c:barChart>
        <c:barDir val="col"/>
        <c:grouping val="clustered"/>
        <c:ser>
          <c:idx val="0"/>
          <c:order val="0"/>
          <c:tx>
            <c:strRef>
              <c:f>Sheet1!$B$1</c:f>
              <c:strCache>
                <c:ptCount val="1"/>
                <c:pt idx="0">
                  <c:v>dmft</c:v>
                </c:pt>
              </c:strCache>
            </c:strRef>
          </c:tx>
          <c:dPt>
            <c:idx val="5"/>
            <c:spPr>
              <a:solidFill>
                <a:schemeClr val="accent2">
                  <a:lumMod val="50000"/>
                </a:schemeClr>
              </a:solidFill>
            </c:spPr>
          </c:dPt>
          <c:cat>
            <c:strRef>
              <c:f>Sheet1!$A$2:$A$14</c:f>
              <c:strCache>
                <c:ptCount val="13"/>
                <c:pt idx="0">
                  <c:v>Oklahoma City</c:v>
                </c:pt>
                <c:pt idx="1">
                  <c:v>California</c:v>
                </c:pt>
                <c:pt idx="2">
                  <c:v>Nashville</c:v>
                </c:pt>
                <c:pt idx="3">
                  <c:v>Tucson</c:v>
                </c:pt>
                <c:pt idx="4">
                  <c:v>Bemidji</c:v>
                </c:pt>
                <c:pt idx="5">
                  <c:v>Portland</c:v>
                </c:pt>
                <c:pt idx="6">
                  <c:v>Aberdeen</c:v>
                </c:pt>
                <c:pt idx="7">
                  <c:v>IHS Total</c:v>
                </c:pt>
                <c:pt idx="8">
                  <c:v>Phoenix</c:v>
                </c:pt>
                <c:pt idx="9">
                  <c:v>Alaska</c:v>
                </c:pt>
                <c:pt idx="10">
                  <c:v>Billings</c:v>
                </c:pt>
                <c:pt idx="11">
                  <c:v>Albuquerque</c:v>
                </c:pt>
                <c:pt idx="12">
                  <c:v>Navajo</c:v>
                </c:pt>
              </c:strCache>
            </c:strRef>
          </c:cat>
          <c:val>
            <c:numRef>
              <c:f>Sheet1!$B$2:$B$14</c:f>
              <c:numCache>
                <c:formatCode>General</c:formatCode>
                <c:ptCount val="13"/>
                <c:pt idx="0">
                  <c:v>1.84</c:v>
                </c:pt>
                <c:pt idx="1">
                  <c:v>2.75</c:v>
                </c:pt>
                <c:pt idx="2">
                  <c:v>2.79</c:v>
                </c:pt>
                <c:pt idx="3">
                  <c:v>3.23</c:v>
                </c:pt>
                <c:pt idx="4">
                  <c:v>3.6</c:v>
                </c:pt>
                <c:pt idx="5">
                  <c:v>3.91</c:v>
                </c:pt>
                <c:pt idx="6">
                  <c:v>3.96</c:v>
                </c:pt>
                <c:pt idx="7">
                  <c:v>4.13</c:v>
                </c:pt>
                <c:pt idx="8">
                  <c:v>4.4800000000000004</c:v>
                </c:pt>
                <c:pt idx="9">
                  <c:v>4.8099999999999996</c:v>
                </c:pt>
                <c:pt idx="10">
                  <c:v>5.64</c:v>
                </c:pt>
                <c:pt idx="11">
                  <c:v>5.71</c:v>
                </c:pt>
                <c:pt idx="12">
                  <c:v>6.52</c:v>
                </c:pt>
              </c:numCache>
            </c:numRef>
          </c:val>
        </c:ser>
        <c:axId val="129403520"/>
        <c:axId val="129405696"/>
      </c:barChart>
      <c:catAx>
        <c:axId val="129403520"/>
        <c:scaling>
          <c:orientation val="minMax"/>
        </c:scaling>
        <c:axPos val="b"/>
        <c:tickLblPos val="nextTo"/>
        <c:txPr>
          <a:bodyPr/>
          <a:lstStyle/>
          <a:p>
            <a:pPr>
              <a:defRPr sz="1600"/>
            </a:pPr>
            <a:endParaRPr lang="en-US"/>
          </a:p>
        </c:txPr>
        <c:crossAx val="129405696"/>
        <c:crosses val="autoZero"/>
        <c:auto val="1"/>
        <c:lblAlgn val="ctr"/>
        <c:lblOffset val="100"/>
      </c:catAx>
      <c:valAx>
        <c:axId val="129405696"/>
        <c:scaling>
          <c:orientation val="minMax"/>
        </c:scaling>
        <c:axPos val="l"/>
        <c:majorGridlines/>
        <c:numFmt formatCode="General" sourceLinked="1"/>
        <c:tickLblPos val="nextTo"/>
        <c:txPr>
          <a:bodyPr/>
          <a:lstStyle/>
          <a:p>
            <a:pPr>
              <a:defRPr sz="1600"/>
            </a:pPr>
            <a:endParaRPr lang="en-US"/>
          </a:p>
        </c:txPr>
        <c:crossAx val="129403520"/>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D1872-4FA6-495B-9CAB-443A04032114}"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B06AB-A0B0-478E-B072-380D33560E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038BC-FD67-4AEA-9EC7-632272C18A4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Rot="1" noChangeAspect="1" noChangeArrowheads="1" noTextEdit="1"/>
          </p:cNvSpPr>
          <p:nvPr>
            <p:ph type="sldImg"/>
          </p:nvPr>
        </p:nvSpPr>
        <p:spPr>
          <a:xfrm>
            <a:off x="1150938" y="692150"/>
            <a:ext cx="4556125" cy="3416300"/>
          </a:xfrm>
          <a:ln/>
        </p:spPr>
      </p:sp>
      <p:sp>
        <p:nvSpPr>
          <p:cNvPr id="10024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9D7B6C-1F8B-4FC0-A4C4-E752BE3FE9DE}" type="datetime1">
              <a:rPr lang="en-US" smtClean="0"/>
              <a:pPr/>
              <a:t>1/16/2013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CD8F20A-9AC5-4046-825C-F82F754CE6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252841-C468-4447-9F31-B8E530FFFADC}" type="datetime1">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F20A-9AC5-4046-825C-F82F754CE6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BC74AD6-1284-443E-B356-1100F44B653C}" type="datetime1">
              <a:rPr lang="en-US" smtClean="0"/>
              <a:pPr/>
              <a:t>1/16/2013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CD8F20A-9AC5-4046-825C-F82F754CE6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D280C5-C9B9-4FB9-BF22-3207F763455B}" type="datetime1">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D8F20A-9AC5-4046-825C-F82F754CE67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E1F950-B0BC-4F46-9613-CEB9D7CADE05}" type="datetime1">
              <a:rPr lang="en-US" smtClean="0"/>
              <a:pPr/>
              <a:t>1/16/2013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CD8F20A-9AC5-4046-825C-F82F754CE67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EB66853-2CE8-4DE7-86C4-1FF20EDF3CC5}" type="datetime1">
              <a:rPr lang="en-US" smtClean="0"/>
              <a:pPr/>
              <a:t>1/16/2013</a:t>
            </a:fld>
            <a:endParaRPr lang="en-US"/>
          </a:p>
        </p:txBody>
      </p:sp>
      <p:sp>
        <p:nvSpPr>
          <p:cNvPr id="10" name="Slide Number Placeholder 9"/>
          <p:cNvSpPr>
            <a:spLocks noGrp="1"/>
          </p:cNvSpPr>
          <p:nvPr>
            <p:ph type="sldNum" sz="quarter" idx="16"/>
          </p:nvPr>
        </p:nvSpPr>
        <p:spPr/>
        <p:txBody>
          <a:bodyPr rtlCol="0"/>
          <a:lstStyle/>
          <a:p>
            <a:fld id="{8CD8F20A-9AC5-4046-825C-F82F754CE67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B196CE-CBC5-42A9-A4C8-F5D7B5DB9E88}" type="datetime1">
              <a:rPr lang="en-US" smtClean="0"/>
              <a:pPr/>
              <a:t>1/16/2013</a:t>
            </a:fld>
            <a:endParaRPr lang="en-US"/>
          </a:p>
        </p:txBody>
      </p:sp>
      <p:sp>
        <p:nvSpPr>
          <p:cNvPr id="12" name="Slide Number Placeholder 11"/>
          <p:cNvSpPr>
            <a:spLocks noGrp="1"/>
          </p:cNvSpPr>
          <p:nvPr>
            <p:ph type="sldNum" sz="quarter" idx="16"/>
          </p:nvPr>
        </p:nvSpPr>
        <p:spPr/>
        <p:txBody>
          <a:bodyPr rtlCol="0"/>
          <a:lstStyle/>
          <a:p>
            <a:fld id="{8CD8F20A-9AC5-4046-825C-F82F754CE67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A7B71F-4D41-4900-9C9A-77B530C30E03}" type="datetime1">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CD8F20A-9AC5-4046-825C-F82F754CE6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553D9-1A06-41E0-9970-D6594EF55D4F}" type="datetime1">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CD8F20A-9AC5-4046-825C-F82F754CE6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763505-F49B-4B2C-BDA1-33464D945484}" type="datetime1">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CD8F20A-9AC5-4046-825C-F82F754CE67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26BDBF0-7A17-4056-94E8-F4E69CC48699}" type="datetime1">
              <a:rPr lang="en-US" smtClean="0"/>
              <a:pPr/>
              <a:t>1/16/2013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CD8F20A-9AC5-4046-825C-F82F754CE67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EF32F7D-66CF-4414-AA66-8A506974650B}" type="datetime1">
              <a:rPr lang="en-US" smtClean="0"/>
              <a:pPr/>
              <a:t>1/16/2013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CD8F20A-9AC5-4046-825C-F82F754CE6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smtClean="0">
                <a:solidFill>
                  <a:schemeClr val="tx1"/>
                </a:solidFill>
              </a:rPr>
              <a:t>The Oral Health of </a:t>
            </a:r>
            <a:r>
              <a:rPr lang="en-US" sz="3200" b="1" dirty="0" smtClean="0">
                <a:solidFill>
                  <a:schemeClr val="tx1"/>
                </a:solidFill>
              </a:rPr>
              <a:t>AI/AN Children</a:t>
            </a:r>
            <a:endParaRPr lang="en-US" sz="3200" b="1" dirty="0">
              <a:solidFill>
                <a:schemeClr val="tx1"/>
              </a:solidFill>
            </a:endParaRPr>
          </a:p>
        </p:txBody>
      </p:sp>
      <p:sp>
        <p:nvSpPr>
          <p:cNvPr id="8" name="Text Placeholder 7"/>
          <p:cNvSpPr>
            <a:spLocks noGrp="1"/>
          </p:cNvSpPr>
          <p:nvPr>
            <p:ph type="body" sz="half" idx="2"/>
          </p:nvPr>
        </p:nvSpPr>
        <p:spPr>
          <a:xfrm>
            <a:off x="1600200" y="5486400"/>
            <a:ext cx="7315200" cy="1143000"/>
          </a:xfrm>
        </p:spPr>
        <p:txBody>
          <a:bodyPr>
            <a:normAutofit fontScale="92500" lnSpcReduction="20000"/>
          </a:bodyPr>
          <a:lstStyle/>
          <a:p>
            <a:pPr algn="ctr"/>
            <a:r>
              <a:rPr lang="en-US" b="1" dirty="0" smtClean="0"/>
              <a:t>Kathy Phipps, </a:t>
            </a:r>
            <a:r>
              <a:rPr lang="en-US" b="1" dirty="0" err="1" smtClean="0"/>
              <a:t>DrPH</a:t>
            </a:r>
            <a:endParaRPr lang="en-US" b="1" dirty="0" smtClean="0"/>
          </a:p>
          <a:p>
            <a:pPr algn="ctr"/>
            <a:r>
              <a:rPr lang="en-US" b="1" dirty="0" smtClean="0"/>
              <a:t>Oral Epidemiology Consultant</a:t>
            </a:r>
          </a:p>
          <a:p>
            <a:pPr algn="ctr"/>
            <a:r>
              <a:rPr lang="en-US" b="1" dirty="0" smtClean="0"/>
              <a:t>Dental Support Center</a:t>
            </a:r>
          </a:p>
          <a:p>
            <a:pPr algn="ctr"/>
            <a:r>
              <a:rPr lang="en-US" b="1" dirty="0" smtClean="0"/>
              <a:t>kathyphipps1234@gmail.com</a:t>
            </a:r>
            <a:endParaRPr lang="en-US" b="1" dirty="0"/>
          </a:p>
        </p:txBody>
      </p:sp>
      <p:sp>
        <p:nvSpPr>
          <p:cNvPr id="9" name="Slide Number Placeholder 8"/>
          <p:cNvSpPr>
            <a:spLocks noGrp="1"/>
          </p:cNvSpPr>
          <p:nvPr>
            <p:ph type="sldNum" sz="quarter" idx="11"/>
          </p:nvPr>
        </p:nvSpPr>
        <p:spPr/>
        <p:txBody>
          <a:bodyPr/>
          <a:lstStyle/>
          <a:p>
            <a:fld id="{8CD8F20A-9AC5-4046-825C-F82F754CE67F}" type="slidenum">
              <a:rPr lang="en-US" smtClean="0"/>
              <a:pPr/>
              <a:t>1</a:t>
            </a:fld>
            <a:endParaRPr lang="en-US"/>
          </a:p>
        </p:txBody>
      </p:sp>
      <p:pic>
        <p:nvPicPr>
          <p:cNvPr id="27652" name="Picture 4" descr="http://farm8.staticflickr.com/7148/6795779331_4564ae338b.jpg"/>
          <p:cNvPicPr>
            <a:picLocks noGrp="1" noChangeAspect="1" noChangeArrowheads="1"/>
          </p:cNvPicPr>
          <p:nvPr>
            <p:ph type="pic" idx="1"/>
          </p:nvPr>
        </p:nvPicPr>
        <p:blipFill>
          <a:blip r:embed="rId2" cstate="print"/>
          <a:srcRect l="2203" t="11675"/>
          <a:stretch>
            <a:fillRect/>
          </a:stretch>
        </p:blipFill>
        <p:spPr bwMode="auto">
          <a:xfrm>
            <a:off x="1524000" y="2275"/>
            <a:ext cx="7617098" cy="4569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Key Finding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10</a:t>
            </a:fld>
            <a:endParaRPr lang="en-US"/>
          </a:p>
        </p:txBody>
      </p:sp>
      <p:sp>
        <p:nvSpPr>
          <p:cNvPr id="7" name="Text Placeholder 6"/>
          <p:cNvSpPr>
            <a:spLocks noGrp="1"/>
          </p:cNvSpPr>
          <p:nvPr>
            <p:ph type="body" idx="2"/>
          </p:nvPr>
        </p:nvSpPr>
        <p:spPr>
          <a:xfrm>
            <a:off x="609600" y="1752600"/>
            <a:ext cx="1905000" cy="4343400"/>
          </a:xfrm>
        </p:spPr>
        <p:txBody>
          <a:bodyPr/>
          <a:lstStyle/>
          <a:p>
            <a:r>
              <a:rPr lang="en-US" dirty="0" smtClean="0"/>
              <a:t>We must </a:t>
            </a:r>
            <a:r>
              <a:rPr lang="en-US" dirty="0" smtClean="0"/>
              <a:t>focus dental disease prevention efforts on children less than 2 years of age because age </a:t>
            </a:r>
            <a:r>
              <a:rPr lang="en-US" b="1" i="1" dirty="0" smtClean="0"/>
              <a:t>two is too late</a:t>
            </a:r>
            <a:r>
              <a:rPr lang="en-US" dirty="0" smtClean="0"/>
              <a:t>.</a:t>
            </a:r>
          </a:p>
          <a:p>
            <a:endParaRPr lang="en-US" dirty="0"/>
          </a:p>
        </p:txBody>
      </p:sp>
      <p:graphicFrame>
        <p:nvGraphicFramePr>
          <p:cNvPr id="10" name="Picture Placeholder 9"/>
          <p:cNvGraphicFramePr>
            <a:graphicFrameLocks/>
          </p:cNvGraphicFramePr>
          <p:nvPr/>
        </p:nvGraphicFramePr>
        <p:xfrm>
          <a:off x="2590800" y="1752600"/>
          <a:ext cx="61722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Autofit/>
          </a:bodyPr>
          <a:lstStyle/>
          <a:p>
            <a:pPr>
              <a:spcBef>
                <a:spcPts val="1200"/>
              </a:spcBef>
            </a:pPr>
            <a:r>
              <a:rPr lang="en-US" sz="4400" dirty="0" smtClean="0"/>
              <a:t>Many AI/AN </a:t>
            </a:r>
            <a:r>
              <a:rPr lang="en-US" sz="4400" dirty="0" smtClean="0"/>
              <a:t>children </a:t>
            </a:r>
            <a:r>
              <a:rPr lang="en-US" sz="4400" dirty="0" smtClean="0"/>
              <a:t>are not getting the dental care they need.</a:t>
            </a:r>
            <a:endParaRPr lang="en-US" sz="4400" dirty="0" smtClean="0"/>
          </a:p>
        </p:txBody>
      </p:sp>
      <p:sp>
        <p:nvSpPr>
          <p:cNvPr id="5" name="Title 4"/>
          <p:cNvSpPr>
            <a:spLocks noGrp="1"/>
          </p:cNvSpPr>
          <p:nvPr>
            <p:ph type="title"/>
          </p:nvPr>
        </p:nvSpPr>
        <p:spPr/>
        <p:txBody>
          <a:bodyPr/>
          <a:lstStyle/>
          <a:p>
            <a:r>
              <a:rPr lang="en-US" dirty="0" smtClean="0"/>
              <a:t>Key Finding #3</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Key Finding #3</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12</a:t>
            </a:fld>
            <a:endParaRPr lang="en-US"/>
          </a:p>
        </p:txBody>
      </p:sp>
      <p:sp>
        <p:nvSpPr>
          <p:cNvPr id="7" name="Text Placeholder 6"/>
          <p:cNvSpPr>
            <a:spLocks noGrp="1"/>
          </p:cNvSpPr>
          <p:nvPr>
            <p:ph type="body" idx="2"/>
          </p:nvPr>
        </p:nvSpPr>
        <p:spPr>
          <a:xfrm>
            <a:off x="609600" y="1752600"/>
            <a:ext cx="1905000" cy="4343400"/>
          </a:xfrm>
        </p:spPr>
        <p:txBody>
          <a:bodyPr/>
          <a:lstStyle/>
          <a:p>
            <a:r>
              <a:rPr lang="en-US" dirty="0" smtClean="0"/>
              <a:t>35</a:t>
            </a:r>
            <a:r>
              <a:rPr lang="en-US" dirty="0" smtClean="0"/>
              <a:t>% of </a:t>
            </a:r>
            <a:r>
              <a:rPr lang="en-US" dirty="0" smtClean="0"/>
              <a:t>1-5 </a:t>
            </a:r>
            <a:r>
              <a:rPr lang="en-US" dirty="0" smtClean="0"/>
              <a:t>year </a:t>
            </a:r>
            <a:r>
              <a:rPr lang="en-US" dirty="0" smtClean="0"/>
              <a:t>olds &amp; 48% of 6-9 year olds in </a:t>
            </a:r>
            <a:r>
              <a:rPr lang="en-US" dirty="0" smtClean="0"/>
              <a:t>the Portland Area </a:t>
            </a:r>
            <a:r>
              <a:rPr lang="en-US" dirty="0" smtClean="0"/>
              <a:t>need dental </a:t>
            </a:r>
            <a:r>
              <a:rPr lang="en-US" dirty="0" smtClean="0"/>
              <a:t>care.</a:t>
            </a:r>
          </a:p>
          <a:p>
            <a:r>
              <a:rPr lang="en-US" dirty="0" smtClean="0"/>
              <a:t>About 5</a:t>
            </a:r>
            <a:r>
              <a:rPr lang="en-US" dirty="0" smtClean="0"/>
              <a:t>% </a:t>
            </a:r>
            <a:r>
              <a:rPr lang="en-US" dirty="0" smtClean="0"/>
              <a:t>need </a:t>
            </a:r>
            <a:r>
              <a:rPr lang="en-US" dirty="0" smtClean="0"/>
              <a:t>urgent dental care because of </a:t>
            </a:r>
            <a:r>
              <a:rPr lang="en-US" b="1" i="1" dirty="0" smtClean="0"/>
              <a:t>pain or infection</a:t>
            </a:r>
            <a:r>
              <a:rPr lang="en-US" dirty="0" smtClean="0"/>
              <a:t>. </a:t>
            </a:r>
          </a:p>
          <a:p>
            <a:endParaRPr lang="en-US" dirty="0"/>
          </a:p>
        </p:txBody>
      </p:sp>
      <p:graphicFrame>
        <p:nvGraphicFramePr>
          <p:cNvPr id="8" name="Picture Placeholder 7"/>
          <p:cNvGraphicFramePr>
            <a:graphicFrameLocks noGrp="1"/>
          </p:cNvGraphicFramePr>
          <p:nvPr>
            <p:ph sz="quarter" idx="1"/>
          </p:nvPr>
        </p:nvGraphicFramePr>
        <p:xfrm>
          <a:off x="2667000" y="1752600"/>
          <a:ext cx="6096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Autofit/>
          </a:bodyPr>
          <a:lstStyle/>
          <a:p>
            <a:pPr>
              <a:spcBef>
                <a:spcPts val="1200"/>
              </a:spcBef>
            </a:pPr>
            <a:r>
              <a:rPr lang="en-US" sz="4400" dirty="0" smtClean="0"/>
              <a:t>AI/AN </a:t>
            </a:r>
            <a:r>
              <a:rPr lang="en-US" sz="4400" dirty="0" smtClean="0"/>
              <a:t>children </a:t>
            </a:r>
            <a:r>
              <a:rPr lang="en-US" sz="4400" dirty="0" smtClean="0"/>
              <a:t>continue to have more dental disease than other </a:t>
            </a:r>
            <a:r>
              <a:rPr lang="en-US" sz="4400" dirty="0" smtClean="0"/>
              <a:t>populations </a:t>
            </a:r>
            <a:r>
              <a:rPr lang="en-US" sz="4400" dirty="0" smtClean="0"/>
              <a:t>in the United States.</a:t>
            </a:r>
            <a:endParaRPr lang="en-US" sz="4400" dirty="0" smtClean="0"/>
          </a:p>
        </p:txBody>
      </p:sp>
      <p:sp>
        <p:nvSpPr>
          <p:cNvPr id="5" name="Title 4"/>
          <p:cNvSpPr>
            <a:spLocks noGrp="1"/>
          </p:cNvSpPr>
          <p:nvPr>
            <p:ph type="title"/>
          </p:nvPr>
        </p:nvSpPr>
        <p:spPr/>
        <p:txBody>
          <a:bodyPr/>
          <a:lstStyle/>
          <a:p>
            <a:r>
              <a:rPr lang="en-US" dirty="0" smtClean="0"/>
              <a:t>Key Finding #4</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Key Finding #4</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14</a:t>
            </a:fld>
            <a:endParaRPr lang="en-US"/>
          </a:p>
        </p:txBody>
      </p:sp>
      <p:graphicFrame>
        <p:nvGraphicFramePr>
          <p:cNvPr id="12" name="Content Placeholder 4"/>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Autofit/>
          </a:bodyPr>
          <a:lstStyle/>
          <a:p>
            <a:pPr>
              <a:spcBef>
                <a:spcPts val="1200"/>
              </a:spcBef>
            </a:pPr>
            <a:r>
              <a:rPr lang="en-US" sz="4400" dirty="0" smtClean="0"/>
              <a:t>Some IHS Areas are doing better than Portland while children in other IHS Areas have poorer oral health.</a:t>
            </a:r>
            <a:endParaRPr lang="en-US" sz="4400" dirty="0" smtClean="0"/>
          </a:p>
        </p:txBody>
      </p:sp>
      <p:sp>
        <p:nvSpPr>
          <p:cNvPr id="5" name="Title 4"/>
          <p:cNvSpPr>
            <a:spLocks noGrp="1"/>
          </p:cNvSpPr>
          <p:nvPr>
            <p:ph type="title"/>
          </p:nvPr>
        </p:nvSpPr>
        <p:spPr/>
        <p:txBody>
          <a:bodyPr/>
          <a:lstStyle/>
          <a:p>
            <a:r>
              <a:rPr lang="en-US" dirty="0" smtClean="0"/>
              <a:t>Key Finding #5</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Key Finding #5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16</a:t>
            </a:fld>
            <a:endParaRPr lang="en-US"/>
          </a:p>
        </p:txBody>
      </p:sp>
      <p:graphicFrame>
        <p:nvGraphicFramePr>
          <p:cNvPr id="8" name="Picture Placeholder 11"/>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Big Question</a:t>
            </a:r>
            <a:endParaRPr lang="en-US" dirty="0"/>
          </a:p>
        </p:txBody>
      </p:sp>
      <p:sp>
        <p:nvSpPr>
          <p:cNvPr id="4" name="Content Placeholder 3"/>
          <p:cNvSpPr>
            <a:spLocks noGrp="1"/>
          </p:cNvSpPr>
          <p:nvPr>
            <p:ph sz="quarter" idx="1"/>
          </p:nvPr>
        </p:nvSpPr>
        <p:spPr>
          <a:xfrm>
            <a:off x="609600" y="1589567"/>
            <a:ext cx="4572000" cy="4572000"/>
          </a:xfrm>
        </p:spPr>
        <p:txBody>
          <a:bodyPr/>
          <a:lstStyle/>
          <a:p>
            <a:r>
              <a:rPr lang="en-US" dirty="0" smtClean="0"/>
              <a:t>Why do AI/AN children have more tooth decay?</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8CD8F20A-9AC5-4046-825C-F82F754CE67F}" type="slidenum">
              <a:rPr lang="en-US" smtClean="0"/>
              <a:pPr/>
              <a:t>17</a:t>
            </a:fld>
            <a:endParaRPr lang="en-US"/>
          </a:p>
        </p:txBody>
      </p:sp>
      <p:pic>
        <p:nvPicPr>
          <p:cNvPr id="7" name="Picture 2"/>
          <p:cNvPicPr>
            <a:picLocks noGrp="1" noChangeAspect="1" noChangeArrowheads="1"/>
          </p:cNvPicPr>
          <p:nvPr>
            <p:ph sz="quarter" idx="2"/>
          </p:nvPr>
        </p:nvPicPr>
        <p:blipFill>
          <a:blip r:embed="rId2" cstate="print"/>
          <a:srcRect l="51250" t="28947" r="31250" b="16082"/>
          <a:stretch>
            <a:fillRect/>
          </a:stretch>
        </p:blipFill>
        <p:spPr bwMode="auto">
          <a:xfrm>
            <a:off x="5507990" y="1726238"/>
            <a:ext cx="2560320" cy="4297699"/>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2" name="Group 2050"/>
          <p:cNvGrpSpPr>
            <a:grpSpLocks/>
          </p:cNvGrpSpPr>
          <p:nvPr/>
        </p:nvGrpSpPr>
        <p:grpSpPr bwMode="auto">
          <a:xfrm>
            <a:off x="1797051" y="692150"/>
            <a:ext cx="5549900" cy="5340350"/>
            <a:chOff x="1060" y="436"/>
            <a:chExt cx="3496" cy="3364"/>
          </a:xfrm>
        </p:grpSpPr>
        <p:sp>
          <p:nvSpPr>
            <p:cNvPr id="182275" name="Oval 2051"/>
            <p:cNvSpPr>
              <a:spLocks noChangeArrowheads="1"/>
            </p:cNvSpPr>
            <p:nvPr/>
          </p:nvSpPr>
          <p:spPr bwMode="auto">
            <a:xfrm>
              <a:off x="1651" y="436"/>
              <a:ext cx="2308" cy="2160"/>
            </a:xfrm>
            <a:prstGeom prst="ellipse">
              <a:avLst/>
            </a:prstGeom>
            <a:solidFill>
              <a:srgbClr val="FF00A0"/>
            </a:solidFill>
            <a:ln w="12700">
              <a:solidFill>
                <a:srgbClr val="000000"/>
              </a:solidFill>
              <a:round/>
              <a:headEnd/>
              <a:tailEnd/>
            </a:ln>
            <a:effectLst/>
          </p:spPr>
          <p:txBody>
            <a:bodyPr wrap="none" anchor="ctr"/>
            <a:lstStyle/>
            <a:p>
              <a:endParaRPr lang="en-US">
                <a:latin typeface="+mj-lt"/>
              </a:endParaRPr>
            </a:p>
          </p:txBody>
        </p:sp>
        <p:sp>
          <p:nvSpPr>
            <p:cNvPr id="182276" name="Oval 2052"/>
            <p:cNvSpPr>
              <a:spLocks noChangeArrowheads="1"/>
            </p:cNvSpPr>
            <p:nvPr/>
          </p:nvSpPr>
          <p:spPr bwMode="auto">
            <a:xfrm>
              <a:off x="1060" y="1623"/>
              <a:ext cx="2307" cy="2162"/>
            </a:xfrm>
            <a:prstGeom prst="ellipse">
              <a:avLst/>
            </a:prstGeom>
            <a:solidFill>
              <a:srgbClr val="FF8080"/>
            </a:solidFill>
            <a:ln w="12700">
              <a:solidFill>
                <a:srgbClr val="000000"/>
              </a:solidFill>
              <a:round/>
              <a:headEnd/>
              <a:tailEnd/>
            </a:ln>
            <a:effectLst/>
          </p:spPr>
          <p:txBody>
            <a:bodyPr wrap="none" anchor="ctr"/>
            <a:lstStyle/>
            <a:p>
              <a:endParaRPr lang="en-US">
                <a:latin typeface="+mj-lt"/>
              </a:endParaRPr>
            </a:p>
          </p:txBody>
        </p:sp>
        <p:sp>
          <p:nvSpPr>
            <p:cNvPr id="182277" name="Oval 2053"/>
            <p:cNvSpPr>
              <a:spLocks noChangeArrowheads="1"/>
            </p:cNvSpPr>
            <p:nvPr/>
          </p:nvSpPr>
          <p:spPr bwMode="auto">
            <a:xfrm>
              <a:off x="2247" y="1638"/>
              <a:ext cx="2309" cy="2162"/>
            </a:xfrm>
            <a:prstGeom prst="ellipse">
              <a:avLst/>
            </a:prstGeom>
            <a:solidFill>
              <a:srgbClr val="A040E0"/>
            </a:solidFill>
            <a:ln w="12700">
              <a:solidFill>
                <a:srgbClr val="000000"/>
              </a:solidFill>
              <a:round/>
              <a:headEnd/>
              <a:tailEnd/>
            </a:ln>
            <a:effectLst/>
          </p:spPr>
          <p:txBody>
            <a:bodyPr wrap="none" anchor="ctr"/>
            <a:lstStyle/>
            <a:p>
              <a:endParaRPr lang="en-US">
                <a:latin typeface="+mj-lt"/>
              </a:endParaRPr>
            </a:p>
          </p:txBody>
        </p:sp>
      </p:grpSp>
      <p:grpSp>
        <p:nvGrpSpPr>
          <p:cNvPr id="3" name="Group 2054"/>
          <p:cNvGrpSpPr>
            <a:grpSpLocks/>
          </p:cNvGrpSpPr>
          <p:nvPr/>
        </p:nvGrpSpPr>
        <p:grpSpPr bwMode="auto">
          <a:xfrm>
            <a:off x="2779713" y="2578100"/>
            <a:ext cx="3590925" cy="3217863"/>
            <a:chOff x="1679" y="1624"/>
            <a:chExt cx="2262" cy="2027"/>
          </a:xfrm>
        </p:grpSpPr>
        <p:sp>
          <p:nvSpPr>
            <p:cNvPr id="182279" name="Freeform 2055"/>
            <p:cNvSpPr>
              <a:spLocks/>
            </p:cNvSpPr>
            <p:nvPr/>
          </p:nvSpPr>
          <p:spPr bwMode="auto">
            <a:xfrm>
              <a:off x="2270" y="1781"/>
              <a:ext cx="1082" cy="829"/>
            </a:xfrm>
            <a:custGeom>
              <a:avLst/>
              <a:gdLst/>
              <a:ahLst/>
              <a:cxnLst>
                <a:cxn ang="0">
                  <a:pos x="549" y="0"/>
                </a:cxn>
                <a:cxn ang="0">
                  <a:pos x="519" y="17"/>
                </a:cxn>
                <a:cxn ang="0">
                  <a:pos x="483" y="39"/>
                </a:cxn>
                <a:cxn ang="0">
                  <a:pos x="446" y="65"/>
                </a:cxn>
                <a:cxn ang="0">
                  <a:pos x="413" y="87"/>
                </a:cxn>
                <a:cxn ang="0">
                  <a:pos x="380" y="115"/>
                </a:cxn>
                <a:cxn ang="0">
                  <a:pos x="355" y="138"/>
                </a:cxn>
                <a:cxn ang="0">
                  <a:pos x="322" y="166"/>
                </a:cxn>
                <a:cxn ang="0">
                  <a:pos x="292" y="192"/>
                </a:cxn>
                <a:cxn ang="0">
                  <a:pos x="258" y="228"/>
                </a:cxn>
                <a:cxn ang="0">
                  <a:pos x="226" y="264"/>
                </a:cxn>
                <a:cxn ang="0">
                  <a:pos x="198" y="295"/>
                </a:cxn>
                <a:cxn ang="0">
                  <a:pos x="165" y="337"/>
                </a:cxn>
                <a:cxn ang="0">
                  <a:pos x="140" y="371"/>
                </a:cxn>
                <a:cxn ang="0">
                  <a:pos x="118" y="408"/>
                </a:cxn>
                <a:cxn ang="0">
                  <a:pos x="94" y="448"/>
                </a:cxn>
                <a:cxn ang="0">
                  <a:pos x="73" y="486"/>
                </a:cxn>
                <a:cxn ang="0">
                  <a:pos x="50" y="537"/>
                </a:cxn>
                <a:cxn ang="0">
                  <a:pos x="33" y="585"/>
                </a:cxn>
                <a:cxn ang="0">
                  <a:pos x="17" y="631"/>
                </a:cxn>
                <a:cxn ang="0">
                  <a:pos x="9" y="668"/>
                </a:cxn>
                <a:cxn ang="0">
                  <a:pos x="0" y="700"/>
                </a:cxn>
                <a:cxn ang="0">
                  <a:pos x="38" y="722"/>
                </a:cxn>
                <a:cxn ang="0">
                  <a:pos x="85" y="740"/>
                </a:cxn>
                <a:cxn ang="0">
                  <a:pos x="139" y="759"/>
                </a:cxn>
                <a:cxn ang="0">
                  <a:pos x="197" y="776"/>
                </a:cxn>
                <a:cxn ang="0">
                  <a:pos x="265" y="796"/>
                </a:cxn>
                <a:cxn ang="0">
                  <a:pos x="329" y="810"/>
                </a:cxn>
                <a:cxn ang="0">
                  <a:pos x="382" y="817"/>
                </a:cxn>
                <a:cxn ang="0">
                  <a:pos x="437" y="823"/>
                </a:cxn>
                <a:cxn ang="0">
                  <a:pos x="492" y="827"/>
                </a:cxn>
                <a:cxn ang="0">
                  <a:pos x="541" y="828"/>
                </a:cxn>
                <a:cxn ang="0">
                  <a:pos x="603" y="827"/>
                </a:cxn>
                <a:cxn ang="0">
                  <a:pos x="667" y="818"/>
                </a:cxn>
                <a:cxn ang="0">
                  <a:pos x="737" y="811"/>
                </a:cxn>
                <a:cxn ang="0">
                  <a:pos x="798" y="800"/>
                </a:cxn>
                <a:cxn ang="0">
                  <a:pos x="848" y="789"/>
                </a:cxn>
                <a:cxn ang="0">
                  <a:pos x="901" y="773"/>
                </a:cxn>
                <a:cxn ang="0">
                  <a:pos x="939" y="758"/>
                </a:cxn>
                <a:cxn ang="0">
                  <a:pos x="980" y="743"/>
                </a:cxn>
                <a:cxn ang="0">
                  <a:pos x="1019" y="728"/>
                </a:cxn>
                <a:cxn ang="0">
                  <a:pos x="1060" y="710"/>
                </a:cxn>
                <a:cxn ang="0">
                  <a:pos x="1081" y="698"/>
                </a:cxn>
                <a:cxn ang="0">
                  <a:pos x="1074" y="658"/>
                </a:cxn>
                <a:cxn ang="0">
                  <a:pos x="1062" y="618"/>
                </a:cxn>
                <a:cxn ang="0">
                  <a:pos x="1048" y="576"/>
                </a:cxn>
                <a:cxn ang="0">
                  <a:pos x="1025" y="522"/>
                </a:cxn>
                <a:cxn ang="0">
                  <a:pos x="996" y="466"/>
                </a:cxn>
                <a:cxn ang="0">
                  <a:pos x="962" y="405"/>
                </a:cxn>
                <a:cxn ang="0">
                  <a:pos x="933" y="362"/>
                </a:cxn>
                <a:cxn ang="0">
                  <a:pos x="901" y="316"/>
                </a:cxn>
                <a:cxn ang="0">
                  <a:pos x="876" y="280"/>
                </a:cxn>
                <a:cxn ang="0">
                  <a:pos x="836" y="233"/>
                </a:cxn>
                <a:cxn ang="0">
                  <a:pos x="804" y="198"/>
                </a:cxn>
                <a:cxn ang="0">
                  <a:pos x="770" y="166"/>
                </a:cxn>
                <a:cxn ang="0">
                  <a:pos x="724" y="124"/>
                </a:cxn>
                <a:cxn ang="0">
                  <a:pos x="691" y="97"/>
                </a:cxn>
                <a:cxn ang="0">
                  <a:pos x="651" y="66"/>
                </a:cxn>
                <a:cxn ang="0">
                  <a:pos x="601" y="32"/>
                </a:cxn>
                <a:cxn ang="0">
                  <a:pos x="549" y="0"/>
                </a:cxn>
              </a:cxnLst>
              <a:rect l="0" t="0" r="r" b="b"/>
              <a:pathLst>
                <a:path w="1082" h="829">
                  <a:moveTo>
                    <a:pt x="549" y="0"/>
                  </a:moveTo>
                  <a:lnTo>
                    <a:pt x="519" y="17"/>
                  </a:lnTo>
                  <a:lnTo>
                    <a:pt x="483" y="39"/>
                  </a:lnTo>
                  <a:lnTo>
                    <a:pt x="446" y="65"/>
                  </a:lnTo>
                  <a:lnTo>
                    <a:pt x="413" y="87"/>
                  </a:lnTo>
                  <a:lnTo>
                    <a:pt x="380" y="115"/>
                  </a:lnTo>
                  <a:lnTo>
                    <a:pt x="355" y="138"/>
                  </a:lnTo>
                  <a:lnTo>
                    <a:pt x="322" y="166"/>
                  </a:lnTo>
                  <a:lnTo>
                    <a:pt x="292" y="192"/>
                  </a:lnTo>
                  <a:lnTo>
                    <a:pt x="258" y="228"/>
                  </a:lnTo>
                  <a:lnTo>
                    <a:pt x="226" y="264"/>
                  </a:lnTo>
                  <a:lnTo>
                    <a:pt x="198" y="295"/>
                  </a:lnTo>
                  <a:lnTo>
                    <a:pt x="165" y="337"/>
                  </a:lnTo>
                  <a:lnTo>
                    <a:pt x="140" y="371"/>
                  </a:lnTo>
                  <a:lnTo>
                    <a:pt x="118" y="408"/>
                  </a:lnTo>
                  <a:lnTo>
                    <a:pt x="94" y="448"/>
                  </a:lnTo>
                  <a:lnTo>
                    <a:pt x="73" y="486"/>
                  </a:lnTo>
                  <a:lnTo>
                    <a:pt x="50" y="537"/>
                  </a:lnTo>
                  <a:lnTo>
                    <a:pt x="33" y="585"/>
                  </a:lnTo>
                  <a:lnTo>
                    <a:pt x="17" y="631"/>
                  </a:lnTo>
                  <a:lnTo>
                    <a:pt x="9" y="668"/>
                  </a:lnTo>
                  <a:lnTo>
                    <a:pt x="0" y="700"/>
                  </a:lnTo>
                  <a:lnTo>
                    <a:pt x="38" y="722"/>
                  </a:lnTo>
                  <a:lnTo>
                    <a:pt x="85" y="740"/>
                  </a:lnTo>
                  <a:lnTo>
                    <a:pt x="139" y="759"/>
                  </a:lnTo>
                  <a:lnTo>
                    <a:pt x="197" y="776"/>
                  </a:lnTo>
                  <a:lnTo>
                    <a:pt x="265" y="796"/>
                  </a:lnTo>
                  <a:lnTo>
                    <a:pt x="329" y="810"/>
                  </a:lnTo>
                  <a:lnTo>
                    <a:pt x="382" y="817"/>
                  </a:lnTo>
                  <a:lnTo>
                    <a:pt x="437" y="823"/>
                  </a:lnTo>
                  <a:lnTo>
                    <a:pt x="492" y="827"/>
                  </a:lnTo>
                  <a:lnTo>
                    <a:pt x="541" y="828"/>
                  </a:lnTo>
                  <a:lnTo>
                    <a:pt x="603" y="827"/>
                  </a:lnTo>
                  <a:lnTo>
                    <a:pt x="667" y="818"/>
                  </a:lnTo>
                  <a:lnTo>
                    <a:pt x="737" y="811"/>
                  </a:lnTo>
                  <a:lnTo>
                    <a:pt x="798" y="800"/>
                  </a:lnTo>
                  <a:lnTo>
                    <a:pt x="848" y="789"/>
                  </a:lnTo>
                  <a:lnTo>
                    <a:pt x="901" y="773"/>
                  </a:lnTo>
                  <a:lnTo>
                    <a:pt x="939" y="758"/>
                  </a:lnTo>
                  <a:lnTo>
                    <a:pt x="980" y="743"/>
                  </a:lnTo>
                  <a:lnTo>
                    <a:pt x="1019" y="728"/>
                  </a:lnTo>
                  <a:lnTo>
                    <a:pt x="1060" y="710"/>
                  </a:lnTo>
                  <a:lnTo>
                    <a:pt x="1081" y="698"/>
                  </a:lnTo>
                  <a:lnTo>
                    <a:pt x="1074" y="658"/>
                  </a:lnTo>
                  <a:lnTo>
                    <a:pt x="1062" y="618"/>
                  </a:lnTo>
                  <a:lnTo>
                    <a:pt x="1048" y="576"/>
                  </a:lnTo>
                  <a:lnTo>
                    <a:pt x="1025" y="522"/>
                  </a:lnTo>
                  <a:lnTo>
                    <a:pt x="996" y="466"/>
                  </a:lnTo>
                  <a:lnTo>
                    <a:pt x="962" y="405"/>
                  </a:lnTo>
                  <a:lnTo>
                    <a:pt x="933" y="362"/>
                  </a:lnTo>
                  <a:lnTo>
                    <a:pt x="901" y="316"/>
                  </a:lnTo>
                  <a:lnTo>
                    <a:pt x="876" y="280"/>
                  </a:lnTo>
                  <a:lnTo>
                    <a:pt x="836" y="233"/>
                  </a:lnTo>
                  <a:lnTo>
                    <a:pt x="804" y="198"/>
                  </a:lnTo>
                  <a:lnTo>
                    <a:pt x="770" y="166"/>
                  </a:lnTo>
                  <a:lnTo>
                    <a:pt x="724" y="124"/>
                  </a:lnTo>
                  <a:lnTo>
                    <a:pt x="691" y="97"/>
                  </a:lnTo>
                  <a:lnTo>
                    <a:pt x="651" y="66"/>
                  </a:lnTo>
                  <a:lnTo>
                    <a:pt x="601" y="32"/>
                  </a:lnTo>
                  <a:lnTo>
                    <a:pt x="549" y="0"/>
                  </a:lnTo>
                </a:path>
              </a:pathLst>
            </a:custGeom>
            <a:solidFill>
              <a:srgbClr val="800000"/>
            </a:solidFill>
            <a:ln w="12700" cap="rnd" cmpd="sng">
              <a:solidFill>
                <a:srgbClr val="000000"/>
              </a:solidFill>
              <a:prstDash val="solid"/>
              <a:round/>
              <a:headEnd type="none" w="med" len="med"/>
              <a:tailEnd type="none" w="med" len="med"/>
            </a:ln>
            <a:effectLst/>
          </p:spPr>
          <p:txBody>
            <a:bodyPr/>
            <a:lstStyle/>
            <a:p>
              <a:endParaRPr lang="en-US">
                <a:latin typeface="+mj-lt"/>
              </a:endParaRPr>
            </a:p>
          </p:txBody>
        </p:sp>
        <p:sp>
          <p:nvSpPr>
            <p:cNvPr id="182280" name="Freeform 2056"/>
            <p:cNvSpPr>
              <a:spLocks/>
            </p:cNvSpPr>
            <p:nvPr/>
          </p:nvSpPr>
          <p:spPr bwMode="auto">
            <a:xfrm>
              <a:off x="1679" y="1624"/>
              <a:ext cx="1147" cy="860"/>
            </a:xfrm>
            <a:custGeom>
              <a:avLst/>
              <a:gdLst/>
              <a:ahLst/>
              <a:cxnLst>
                <a:cxn ang="0">
                  <a:pos x="25" y="112"/>
                </a:cxn>
                <a:cxn ang="0">
                  <a:pos x="120" y="74"/>
                </a:cxn>
                <a:cxn ang="0">
                  <a:pos x="201" y="46"/>
                </a:cxn>
                <a:cxn ang="0">
                  <a:pos x="303" y="22"/>
                </a:cxn>
                <a:cxn ang="0">
                  <a:pos x="397" y="9"/>
                </a:cxn>
                <a:cxn ang="0">
                  <a:pos x="488" y="0"/>
                </a:cxn>
                <a:cxn ang="0">
                  <a:pos x="586" y="0"/>
                </a:cxn>
                <a:cxn ang="0">
                  <a:pos x="697" y="10"/>
                </a:cxn>
                <a:cxn ang="0">
                  <a:pos x="785" y="25"/>
                </a:cxn>
                <a:cxn ang="0">
                  <a:pos x="880" y="47"/>
                </a:cxn>
                <a:cxn ang="0">
                  <a:pos x="971" y="80"/>
                </a:cxn>
                <a:cxn ang="0">
                  <a:pos x="1067" y="117"/>
                </a:cxn>
                <a:cxn ang="0">
                  <a:pos x="1146" y="156"/>
                </a:cxn>
                <a:cxn ang="0">
                  <a:pos x="1084" y="191"/>
                </a:cxn>
                <a:cxn ang="0">
                  <a:pos x="1026" y="231"/>
                </a:cxn>
                <a:cxn ang="0">
                  <a:pos x="974" y="273"/>
                </a:cxn>
                <a:cxn ang="0">
                  <a:pos x="920" y="320"/>
                </a:cxn>
                <a:cxn ang="0">
                  <a:pos x="858" y="378"/>
                </a:cxn>
                <a:cxn ang="0">
                  <a:pos x="814" y="425"/>
                </a:cxn>
                <a:cxn ang="0">
                  <a:pos x="765" y="486"/>
                </a:cxn>
                <a:cxn ang="0">
                  <a:pos x="709" y="569"/>
                </a:cxn>
                <a:cxn ang="0">
                  <a:pos x="668" y="639"/>
                </a:cxn>
                <a:cxn ang="0">
                  <a:pos x="629" y="736"/>
                </a:cxn>
                <a:cxn ang="0">
                  <a:pos x="606" y="800"/>
                </a:cxn>
                <a:cxn ang="0">
                  <a:pos x="593" y="859"/>
                </a:cxn>
                <a:cxn ang="0">
                  <a:pos x="523" y="822"/>
                </a:cxn>
                <a:cxn ang="0">
                  <a:pos x="457" y="780"/>
                </a:cxn>
                <a:cxn ang="0">
                  <a:pos x="376" y="726"/>
                </a:cxn>
                <a:cxn ang="0">
                  <a:pos x="290" y="652"/>
                </a:cxn>
                <a:cxn ang="0">
                  <a:pos x="229" y="586"/>
                </a:cxn>
                <a:cxn ang="0">
                  <a:pos x="171" y="512"/>
                </a:cxn>
                <a:cxn ang="0">
                  <a:pos x="116" y="431"/>
                </a:cxn>
                <a:cxn ang="0">
                  <a:pos x="69" y="341"/>
                </a:cxn>
                <a:cxn ang="0">
                  <a:pos x="34" y="257"/>
                </a:cxn>
                <a:cxn ang="0">
                  <a:pos x="11" y="183"/>
                </a:cxn>
                <a:cxn ang="0">
                  <a:pos x="0" y="121"/>
                </a:cxn>
              </a:cxnLst>
              <a:rect l="0" t="0" r="r" b="b"/>
              <a:pathLst>
                <a:path w="1147" h="860">
                  <a:moveTo>
                    <a:pt x="3" y="124"/>
                  </a:moveTo>
                  <a:lnTo>
                    <a:pt x="25" y="112"/>
                  </a:lnTo>
                  <a:lnTo>
                    <a:pt x="71" y="90"/>
                  </a:lnTo>
                  <a:lnTo>
                    <a:pt x="120" y="74"/>
                  </a:lnTo>
                  <a:lnTo>
                    <a:pt x="155" y="59"/>
                  </a:lnTo>
                  <a:lnTo>
                    <a:pt x="201" y="46"/>
                  </a:lnTo>
                  <a:lnTo>
                    <a:pt x="255" y="32"/>
                  </a:lnTo>
                  <a:lnTo>
                    <a:pt x="303" y="22"/>
                  </a:lnTo>
                  <a:lnTo>
                    <a:pt x="352" y="15"/>
                  </a:lnTo>
                  <a:lnTo>
                    <a:pt x="397" y="9"/>
                  </a:lnTo>
                  <a:lnTo>
                    <a:pt x="442" y="5"/>
                  </a:lnTo>
                  <a:lnTo>
                    <a:pt x="488" y="0"/>
                  </a:lnTo>
                  <a:lnTo>
                    <a:pt x="539" y="0"/>
                  </a:lnTo>
                  <a:lnTo>
                    <a:pt x="586" y="0"/>
                  </a:lnTo>
                  <a:lnTo>
                    <a:pt x="640" y="5"/>
                  </a:lnTo>
                  <a:lnTo>
                    <a:pt x="697" y="10"/>
                  </a:lnTo>
                  <a:lnTo>
                    <a:pt x="740" y="16"/>
                  </a:lnTo>
                  <a:lnTo>
                    <a:pt x="785" y="25"/>
                  </a:lnTo>
                  <a:lnTo>
                    <a:pt x="834" y="36"/>
                  </a:lnTo>
                  <a:lnTo>
                    <a:pt x="880" y="47"/>
                  </a:lnTo>
                  <a:lnTo>
                    <a:pt x="924" y="62"/>
                  </a:lnTo>
                  <a:lnTo>
                    <a:pt x="971" y="80"/>
                  </a:lnTo>
                  <a:lnTo>
                    <a:pt x="1018" y="96"/>
                  </a:lnTo>
                  <a:lnTo>
                    <a:pt x="1067" y="117"/>
                  </a:lnTo>
                  <a:lnTo>
                    <a:pt x="1105" y="133"/>
                  </a:lnTo>
                  <a:lnTo>
                    <a:pt x="1146" y="156"/>
                  </a:lnTo>
                  <a:lnTo>
                    <a:pt x="1117" y="170"/>
                  </a:lnTo>
                  <a:lnTo>
                    <a:pt x="1084" y="191"/>
                  </a:lnTo>
                  <a:lnTo>
                    <a:pt x="1056" y="214"/>
                  </a:lnTo>
                  <a:lnTo>
                    <a:pt x="1026" y="231"/>
                  </a:lnTo>
                  <a:lnTo>
                    <a:pt x="1004" y="246"/>
                  </a:lnTo>
                  <a:lnTo>
                    <a:pt x="974" y="273"/>
                  </a:lnTo>
                  <a:lnTo>
                    <a:pt x="946" y="297"/>
                  </a:lnTo>
                  <a:lnTo>
                    <a:pt x="920" y="320"/>
                  </a:lnTo>
                  <a:lnTo>
                    <a:pt x="891" y="347"/>
                  </a:lnTo>
                  <a:lnTo>
                    <a:pt x="858" y="378"/>
                  </a:lnTo>
                  <a:lnTo>
                    <a:pt x="835" y="401"/>
                  </a:lnTo>
                  <a:lnTo>
                    <a:pt x="814" y="425"/>
                  </a:lnTo>
                  <a:lnTo>
                    <a:pt x="790" y="453"/>
                  </a:lnTo>
                  <a:lnTo>
                    <a:pt x="765" y="486"/>
                  </a:lnTo>
                  <a:lnTo>
                    <a:pt x="737" y="523"/>
                  </a:lnTo>
                  <a:lnTo>
                    <a:pt x="709" y="569"/>
                  </a:lnTo>
                  <a:lnTo>
                    <a:pt x="688" y="602"/>
                  </a:lnTo>
                  <a:lnTo>
                    <a:pt x="668" y="639"/>
                  </a:lnTo>
                  <a:lnTo>
                    <a:pt x="648" y="683"/>
                  </a:lnTo>
                  <a:lnTo>
                    <a:pt x="629" y="736"/>
                  </a:lnTo>
                  <a:lnTo>
                    <a:pt x="615" y="773"/>
                  </a:lnTo>
                  <a:lnTo>
                    <a:pt x="606" y="800"/>
                  </a:lnTo>
                  <a:lnTo>
                    <a:pt x="597" y="833"/>
                  </a:lnTo>
                  <a:lnTo>
                    <a:pt x="593" y="859"/>
                  </a:lnTo>
                  <a:lnTo>
                    <a:pt x="562" y="844"/>
                  </a:lnTo>
                  <a:lnTo>
                    <a:pt x="523" y="822"/>
                  </a:lnTo>
                  <a:lnTo>
                    <a:pt x="492" y="805"/>
                  </a:lnTo>
                  <a:lnTo>
                    <a:pt x="457" y="780"/>
                  </a:lnTo>
                  <a:lnTo>
                    <a:pt x="425" y="762"/>
                  </a:lnTo>
                  <a:lnTo>
                    <a:pt x="376" y="726"/>
                  </a:lnTo>
                  <a:lnTo>
                    <a:pt x="328" y="684"/>
                  </a:lnTo>
                  <a:lnTo>
                    <a:pt x="290" y="652"/>
                  </a:lnTo>
                  <a:lnTo>
                    <a:pt x="261" y="623"/>
                  </a:lnTo>
                  <a:lnTo>
                    <a:pt x="229" y="586"/>
                  </a:lnTo>
                  <a:lnTo>
                    <a:pt x="198" y="549"/>
                  </a:lnTo>
                  <a:lnTo>
                    <a:pt x="171" y="512"/>
                  </a:lnTo>
                  <a:lnTo>
                    <a:pt x="144" y="474"/>
                  </a:lnTo>
                  <a:lnTo>
                    <a:pt x="116" y="431"/>
                  </a:lnTo>
                  <a:lnTo>
                    <a:pt x="93" y="388"/>
                  </a:lnTo>
                  <a:lnTo>
                    <a:pt x="69" y="341"/>
                  </a:lnTo>
                  <a:lnTo>
                    <a:pt x="50" y="300"/>
                  </a:lnTo>
                  <a:lnTo>
                    <a:pt x="34" y="257"/>
                  </a:lnTo>
                  <a:lnTo>
                    <a:pt x="20" y="217"/>
                  </a:lnTo>
                  <a:lnTo>
                    <a:pt x="11" y="183"/>
                  </a:lnTo>
                  <a:lnTo>
                    <a:pt x="3" y="156"/>
                  </a:lnTo>
                  <a:lnTo>
                    <a:pt x="0" y="121"/>
                  </a:lnTo>
                  <a:lnTo>
                    <a:pt x="3" y="124"/>
                  </a:lnTo>
                </a:path>
              </a:pathLst>
            </a:custGeom>
            <a:solidFill>
              <a:srgbClr val="E04060"/>
            </a:solidFill>
            <a:ln w="12700" cap="rnd" cmpd="sng">
              <a:solidFill>
                <a:srgbClr val="000000"/>
              </a:solidFill>
              <a:prstDash val="solid"/>
              <a:round/>
              <a:headEnd type="none" w="med" len="med"/>
              <a:tailEnd type="none" w="med" len="med"/>
            </a:ln>
            <a:effectLst/>
          </p:spPr>
          <p:txBody>
            <a:bodyPr/>
            <a:lstStyle/>
            <a:p>
              <a:endParaRPr lang="en-US">
                <a:latin typeface="+mj-lt"/>
              </a:endParaRPr>
            </a:p>
          </p:txBody>
        </p:sp>
        <p:sp>
          <p:nvSpPr>
            <p:cNvPr id="182281" name="Freeform 2057"/>
            <p:cNvSpPr>
              <a:spLocks/>
            </p:cNvSpPr>
            <p:nvPr/>
          </p:nvSpPr>
          <p:spPr bwMode="auto">
            <a:xfrm>
              <a:off x="2818" y="1625"/>
              <a:ext cx="1123" cy="863"/>
            </a:xfrm>
            <a:custGeom>
              <a:avLst/>
              <a:gdLst/>
              <a:ahLst/>
              <a:cxnLst>
                <a:cxn ang="0">
                  <a:pos x="1122" y="134"/>
                </a:cxn>
                <a:cxn ang="0">
                  <a:pos x="1048" y="90"/>
                </a:cxn>
                <a:cxn ang="0">
                  <a:pos x="958" y="58"/>
                </a:cxn>
                <a:cxn ang="0">
                  <a:pos x="864" y="31"/>
                </a:cxn>
                <a:cxn ang="0">
                  <a:pos x="770" y="15"/>
                </a:cxn>
                <a:cxn ang="0">
                  <a:pos x="685" y="5"/>
                </a:cxn>
                <a:cxn ang="0">
                  <a:pos x="586" y="0"/>
                </a:cxn>
                <a:cxn ang="0">
                  <a:pos x="484" y="5"/>
                </a:cxn>
                <a:cxn ang="0">
                  <a:pos x="381" y="16"/>
                </a:cxn>
                <a:cxn ang="0">
                  <a:pos x="290" y="36"/>
                </a:cxn>
                <a:cxn ang="0">
                  <a:pos x="194" y="65"/>
                </a:cxn>
                <a:cxn ang="0">
                  <a:pos x="93" y="103"/>
                </a:cxn>
                <a:cxn ang="0">
                  <a:pos x="17" y="140"/>
                </a:cxn>
                <a:cxn ang="0">
                  <a:pos x="24" y="171"/>
                </a:cxn>
                <a:cxn ang="0">
                  <a:pos x="70" y="201"/>
                </a:cxn>
                <a:cxn ang="0">
                  <a:pos x="114" y="234"/>
                </a:cxn>
                <a:cxn ang="0">
                  <a:pos x="176" y="284"/>
                </a:cxn>
                <a:cxn ang="0">
                  <a:pos x="239" y="340"/>
                </a:cxn>
                <a:cxn ang="0">
                  <a:pos x="290" y="393"/>
                </a:cxn>
                <a:cxn ang="0">
                  <a:pos x="336" y="448"/>
                </a:cxn>
                <a:cxn ang="0">
                  <a:pos x="388" y="522"/>
                </a:cxn>
                <a:cxn ang="0">
                  <a:pos x="437" y="601"/>
                </a:cxn>
                <a:cxn ang="0">
                  <a:pos x="478" y="682"/>
                </a:cxn>
                <a:cxn ang="0">
                  <a:pos x="511" y="767"/>
                </a:cxn>
                <a:cxn ang="0">
                  <a:pos x="528" y="841"/>
                </a:cxn>
                <a:cxn ang="0">
                  <a:pos x="566" y="844"/>
                </a:cxn>
                <a:cxn ang="0">
                  <a:pos x="636" y="804"/>
                </a:cxn>
                <a:cxn ang="0">
                  <a:pos x="704" y="761"/>
                </a:cxn>
                <a:cxn ang="0">
                  <a:pos x="800" y="683"/>
                </a:cxn>
                <a:cxn ang="0">
                  <a:pos x="867" y="621"/>
                </a:cxn>
                <a:cxn ang="0">
                  <a:pos x="926" y="548"/>
                </a:cxn>
                <a:cxn ang="0">
                  <a:pos x="982" y="473"/>
                </a:cxn>
                <a:cxn ang="0">
                  <a:pos x="1033" y="387"/>
                </a:cxn>
                <a:cxn ang="0">
                  <a:pos x="1077" y="303"/>
                </a:cxn>
                <a:cxn ang="0">
                  <a:pos x="1106" y="208"/>
                </a:cxn>
                <a:cxn ang="0">
                  <a:pos x="1122" y="150"/>
                </a:cxn>
              </a:cxnLst>
              <a:rect l="0" t="0" r="r" b="b"/>
              <a:pathLst>
                <a:path w="1123" h="863">
                  <a:moveTo>
                    <a:pt x="1122" y="150"/>
                  </a:moveTo>
                  <a:lnTo>
                    <a:pt x="1122" y="134"/>
                  </a:lnTo>
                  <a:lnTo>
                    <a:pt x="1085" y="111"/>
                  </a:lnTo>
                  <a:lnTo>
                    <a:pt x="1048" y="90"/>
                  </a:lnTo>
                  <a:lnTo>
                    <a:pt x="1004" y="73"/>
                  </a:lnTo>
                  <a:lnTo>
                    <a:pt x="958" y="58"/>
                  </a:lnTo>
                  <a:lnTo>
                    <a:pt x="912" y="44"/>
                  </a:lnTo>
                  <a:lnTo>
                    <a:pt x="864" y="31"/>
                  </a:lnTo>
                  <a:lnTo>
                    <a:pt x="815" y="21"/>
                  </a:lnTo>
                  <a:lnTo>
                    <a:pt x="770" y="15"/>
                  </a:lnTo>
                  <a:lnTo>
                    <a:pt x="726" y="9"/>
                  </a:lnTo>
                  <a:lnTo>
                    <a:pt x="685" y="5"/>
                  </a:lnTo>
                  <a:lnTo>
                    <a:pt x="640" y="4"/>
                  </a:lnTo>
                  <a:lnTo>
                    <a:pt x="586" y="0"/>
                  </a:lnTo>
                  <a:lnTo>
                    <a:pt x="537" y="4"/>
                  </a:lnTo>
                  <a:lnTo>
                    <a:pt x="484" y="5"/>
                  </a:lnTo>
                  <a:lnTo>
                    <a:pt x="438" y="9"/>
                  </a:lnTo>
                  <a:lnTo>
                    <a:pt x="381" y="16"/>
                  </a:lnTo>
                  <a:lnTo>
                    <a:pt x="336" y="26"/>
                  </a:lnTo>
                  <a:lnTo>
                    <a:pt x="290" y="36"/>
                  </a:lnTo>
                  <a:lnTo>
                    <a:pt x="243" y="49"/>
                  </a:lnTo>
                  <a:lnTo>
                    <a:pt x="194" y="65"/>
                  </a:lnTo>
                  <a:lnTo>
                    <a:pt x="143" y="83"/>
                  </a:lnTo>
                  <a:lnTo>
                    <a:pt x="93" y="103"/>
                  </a:lnTo>
                  <a:lnTo>
                    <a:pt x="57" y="119"/>
                  </a:lnTo>
                  <a:lnTo>
                    <a:pt x="17" y="140"/>
                  </a:lnTo>
                  <a:lnTo>
                    <a:pt x="0" y="156"/>
                  </a:lnTo>
                  <a:lnTo>
                    <a:pt x="24" y="171"/>
                  </a:lnTo>
                  <a:lnTo>
                    <a:pt x="48" y="187"/>
                  </a:lnTo>
                  <a:lnTo>
                    <a:pt x="70" y="201"/>
                  </a:lnTo>
                  <a:lnTo>
                    <a:pt x="93" y="218"/>
                  </a:lnTo>
                  <a:lnTo>
                    <a:pt x="114" y="234"/>
                  </a:lnTo>
                  <a:lnTo>
                    <a:pt x="152" y="262"/>
                  </a:lnTo>
                  <a:lnTo>
                    <a:pt x="176" y="284"/>
                  </a:lnTo>
                  <a:lnTo>
                    <a:pt x="206" y="309"/>
                  </a:lnTo>
                  <a:lnTo>
                    <a:pt x="239" y="340"/>
                  </a:lnTo>
                  <a:lnTo>
                    <a:pt x="266" y="363"/>
                  </a:lnTo>
                  <a:lnTo>
                    <a:pt x="290" y="393"/>
                  </a:lnTo>
                  <a:lnTo>
                    <a:pt x="316" y="421"/>
                  </a:lnTo>
                  <a:lnTo>
                    <a:pt x="336" y="448"/>
                  </a:lnTo>
                  <a:lnTo>
                    <a:pt x="360" y="483"/>
                  </a:lnTo>
                  <a:lnTo>
                    <a:pt x="388" y="522"/>
                  </a:lnTo>
                  <a:lnTo>
                    <a:pt x="415" y="568"/>
                  </a:lnTo>
                  <a:lnTo>
                    <a:pt x="437" y="601"/>
                  </a:lnTo>
                  <a:lnTo>
                    <a:pt x="455" y="638"/>
                  </a:lnTo>
                  <a:lnTo>
                    <a:pt x="478" y="682"/>
                  </a:lnTo>
                  <a:lnTo>
                    <a:pt x="495" y="727"/>
                  </a:lnTo>
                  <a:lnTo>
                    <a:pt x="511" y="767"/>
                  </a:lnTo>
                  <a:lnTo>
                    <a:pt x="524" y="807"/>
                  </a:lnTo>
                  <a:lnTo>
                    <a:pt x="528" y="841"/>
                  </a:lnTo>
                  <a:lnTo>
                    <a:pt x="529" y="862"/>
                  </a:lnTo>
                  <a:lnTo>
                    <a:pt x="566" y="844"/>
                  </a:lnTo>
                  <a:lnTo>
                    <a:pt x="606" y="821"/>
                  </a:lnTo>
                  <a:lnTo>
                    <a:pt x="636" y="804"/>
                  </a:lnTo>
                  <a:lnTo>
                    <a:pt x="671" y="779"/>
                  </a:lnTo>
                  <a:lnTo>
                    <a:pt x="704" y="761"/>
                  </a:lnTo>
                  <a:lnTo>
                    <a:pt x="753" y="725"/>
                  </a:lnTo>
                  <a:lnTo>
                    <a:pt x="800" y="683"/>
                  </a:lnTo>
                  <a:lnTo>
                    <a:pt x="839" y="651"/>
                  </a:lnTo>
                  <a:lnTo>
                    <a:pt x="867" y="621"/>
                  </a:lnTo>
                  <a:lnTo>
                    <a:pt x="897" y="585"/>
                  </a:lnTo>
                  <a:lnTo>
                    <a:pt x="926" y="548"/>
                  </a:lnTo>
                  <a:lnTo>
                    <a:pt x="957" y="511"/>
                  </a:lnTo>
                  <a:lnTo>
                    <a:pt x="982" y="473"/>
                  </a:lnTo>
                  <a:lnTo>
                    <a:pt x="1010" y="430"/>
                  </a:lnTo>
                  <a:lnTo>
                    <a:pt x="1033" y="387"/>
                  </a:lnTo>
                  <a:lnTo>
                    <a:pt x="1058" y="341"/>
                  </a:lnTo>
                  <a:lnTo>
                    <a:pt x="1077" y="303"/>
                  </a:lnTo>
                  <a:lnTo>
                    <a:pt x="1093" y="256"/>
                  </a:lnTo>
                  <a:lnTo>
                    <a:pt x="1106" y="208"/>
                  </a:lnTo>
                  <a:lnTo>
                    <a:pt x="1122" y="148"/>
                  </a:lnTo>
                  <a:lnTo>
                    <a:pt x="1122" y="150"/>
                  </a:lnTo>
                </a:path>
              </a:pathLst>
            </a:custGeom>
            <a:solidFill>
              <a:srgbClr val="E040A0"/>
            </a:solidFill>
            <a:ln w="12700" cap="rnd" cmpd="sng">
              <a:solidFill>
                <a:srgbClr val="000000"/>
              </a:solidFill>
              <a:prstDash val="solid"/>
              <a:round/>
              <a:headEnd type="none" w="med" len="med"/>
              <a:tailEnd type="none" w="med" len="med"/>
            </a:ln>
            <a:effectLst/>
          </p:spPr>
          <p:txBody>
            <a:bodyPr/>
            <a:lstStyle/>
            <a:p>
              <a:endParaRPr lang="en-US">
                <a:latin typeface="+mj-lt"/>
              </a:endParaRPr>
            </a:p>
          </p:txBody>
        </p:sp>
        <p:sp>
          <p:nvSpPr>
            <p:cNvPr id="182282" name="Freeform 2058"/>
            <p:cNvSpPr>
              <a:spLocks/>
            </p:cNvSpPr>
            <p:nvPr/>
          </p:nvSpPr>
          <p:spPr bwMode="auto">
            <a:xfrm>
              <a:off x="2247" y="2482"/>
              <a:ext cx="1129" cy="1169"/>
            </a:xfrm>
            <a:custGeom>
              <a:avLst/>
              <a:gdLst/>
              <a:ahLst/>
              <a:cxnLst>
                <a:cxn ang="0">
                  <a:pos x="57" y="21"/>
                </a:cxn>
                <a:cxn ang="0">
                  <a:pos x="123" y="47"/>
                </a:cxn>
                <a:cxn ang="0">
                  <a:pos x="212" y="75"/>
                </a:cxn>
                <a:cxn ang="0">
                  <a:pos x="305" y="97"/>
                </a:cxn>
                <a:cxn ang="0">
                  <a:pos x="406" y="117"/>
                </a:cxn>
                <a:cxn ang="0">
                  <a:pos x="525" y="128"/>
                </a:cxn>
                <a:cxn ang="0">
                  <a:pos x="644" y="128"/>
                </a:cxn>
                <a:cxn ang="0">
                  <a:pos x="771" y="111"/>
                </a:cxn>
                <a:cxn ang="0">
                  <a:pos x="861" y="91"/>
                </a:cxn>
                <a:cxn ang="0">
                  <a:pos x="939" y="68"/>
                </a:cxn>
                <a:cxn ang="0">
                  <a:pos x="1020" y="37"/>
                </a:cxn>
                <a:cxn ang="0">
                  <a:pos x="1080" y="12"/>
                </a:cxn>
                <a:cxn ang="0">
                  <a:pos x="1109" y="32"/>
                </a:cxn>
                <a:cxn ang="0">
                  <a:pos x="1116" y="91"/>
                </a:cxn>
                <a:cxn ang="0">
                  <a:pos x="1125" y="180"/>
                </a:cxn>
                <a:cxn ang="0">
                  <a:pos x="1128" y="245"/>
                </a:cxn>
                <a:cxn ang="0">
                  <a:pos x="1121" y="332"/>
                </a:cxn>
                <a:cxn ang="0">
                  <a:pos x="1108" y="425"/>
                </a:cxn>
                <a:cxn ang="0">
                  <a:pos x="1083" y="527"/>
                </a:cxn>
                <a:cxn ang="0">
                  <a:pos x="1049" y="621"/>
                </a:cxn>
                <a:cxn ang="0">
                  <a:pos x="1008" y="708"/>
                </a:cxn>
                <a:cxn ang="0">
                  <a:pos x="959" y="791"/>
                </a:cxn>
                <a:cxn ang="0">
                  <a:pos x="899" y="875"/>
                </a:cxn>
                <a:cxn ang="0">
                  <a:pos x="825" y="960"/>
                </a:cxn>
                <a:cxn ang="0">
                  <a:pos x="741" y="1038"/>
                </a:cxn>
                <a:cxn ang="0">
                  <a:pos x="659" y="1100"/>
                </a:cxn>
                <a:cxn ang="0">
                  <a:pos x="587" y="1147"/>
                </a:cxn>
                <a:cxn ang="0">
                  <a:pos x="522" y="1148"/>
                </a:cxn>
                <a:cxn ang="0">
                  <a:pos x="452" y="1102"/>
                </a:cxn>
                <a:cxn ang="0">
                  <a:pos x="385" y="1050"/>
                </a:cxn>
                <a:cxn ang="0">
                  <a:pos x="316" y="990"/>
                </a:cxn>
                <a:cxn ang="0">
                  <a:pos x="234" y="895"/>
                </a:cxn>
                <a:cxn ang="0">
                  <a:pos x="175" y="816"/>
                </a:cxn>
                <a:cxn ang="0">
                  <a:pos x="123" y="729"/>
                </a:cxn>
                <a:cxn ang="0">
                  <a:pos x="78" y="634"/>
                </a:cxn>
                <a:cxn ang="0">
                  <a:pos x="44" y="537"/>
                </a:cxn>
                <a:cxn ang="0">
                  <a:pos x="17" y="439"/>
                </a:cxn>
                <a:cxn ang="0">
                  <a:pos x="1" y="332"/>
                </a:cxn>
                <a:cxn ang="0">
                  <a:pos x="0" y="224"/>
                </a:cxn>
                <a:cxn ang="0">
                  <a:pos x="5" y="118"/>
                </a:cxn>
                <a:cxn ang="0">
                  <a:pos x="19" y="31"/>
                </a:cxn>
              </a:cxnLst>
              <a:rect l="0" t="0" r="r" b="b"/>
              <a:pathLst>
                <a:path w="1129" h="1169">
                  <a:moveTo>
                    <a:pt x="25" y="1"/>
                  </a:moveTo>
                  <a:lnTo>
                    <a:pt x="57" y="21"/>
                  </a:lnTo>
                  <a:lnTo>
                    <a:pt x="91" y="34"/>
                  </a:lnTo>
                  <a:lnTo>
                    <a:pt x="123" y="47"/>
                  </a:lnTo>
                  <a:lnTo>
                    <a:pt x="171" y="64"/>
                  </a:lnTo>
                  <a:lnTo>
                    <a:pt x="212" y="75"/>
                  </a:lnTo>
                  <a:lnTo>
                    <a:pt x="257" y="89"/>
                  </a:lnTo>
                  <a:lnTo>
                    <a:pt x="305" y="97"/>
                  </a:lnTo>
                  <a:lnTo>
                    <a:pt x="353" y="109"/>
                  </a:lnTo>
                  <a:lnTo>
                    <a:pt x="406" y="117"/>
                  </a:lnTo>
                  <a:lnTo>
                    <a:pt x="465" y="123"/>
                  </a:lnTo>
                  <a:lnTo>
                    <a:pt x="525" y="128"/>
                  </a:lnTo>
                  <a:lnTo>
                    <a:pt x="578" y="128"/>
                  </a:lnTo>
                  <a:lnTo>
                    <a:pt x="644" y="128"/>
                  </a:lnTo>
                  <a:lnTo>
                    <a:pt x="715" y="117"/>
                  </a:lnTo>
                  <a:lnTo>
                    <a:pt x="771" y="111"/>
                  </a:lnTo>
                  <a:lnTo>
                    <a:pt x="811" y="102"/>
                  </a:lnTo>
                  <a:lnTo>
                    <a:pt x="861" y="91"/>
                  </a:lnTo>
                  <a:lnTo>
                    <a:pt x="901" y="80"/>
                  </a:lnTo>
                  <a:lnTo>
                    <a:pt x="939" y="68"/>
                  </a:lnTo>
                  <a:lnTo>
                    <a:pt x="985" y="49"/>
                  </a:lnTo>
                  <a:lnTo>
                    <a:pt x="1020" y="37"/>
                  </a:lnTo>
                  <a:lnTo>
                    <a:pt x="1053" y="22"/>
                  </a:lnTo>
                  <a:lnTo>
                    <a:pt x="1080" y="12"/>
                  </a:lnTo>
                  <a:lnTo>
                    <a:pt x="1100" y="0"/>
                  </a:lnTo>
                  <a:lnTo>
                    <a:pt x="1109" y="32"/>
                  </a:lnTo>
                  <a:lnTo>
                    <a:pt x="1115" y="64"/>
                  </a:lnTo>
                  <a:lnTo>
                    <a:pt x="1116" y="91"/>
                  </a:lnTo>
                  <a:lnTo>
                    <a:pt x="1123" y="143"/>
                  </a:lnTo>
                  <a:lnTo>
                    <a:pt x="1125" y="180"/>
                  </a:lnTo>
                  <a:lnTo>
                    <a:pt x="1128" y="215"/>
                  </a:lnTo>
                  <a:lnTo>
                    <a:pt x="1128" y="245"/>
                  </a:lnTo>
                  <a:lnTo>
                    <a:pt x="1123" y="295"/>
                  </a:lnTo>
                  <a:lnTo>
                    <a:pt x="1121" y="332"/>
                  </a:lnTo>
                  <a:lnTo>
                    <a:pt x="1116" y="375"/>
                  </a:lnTo>
                  <a:lnTo>
                    <a:pt x="1108" y="425"/>
                  </a:lnTo>
                  <a:lnTo>
                    <a:pt x="1100" y="466"/>
                  </a:lnTo>
                  <a:lnTo>
                    <a:pt x="1083" y="527"/>
                  </a:lnTo>
                  <a:lnTo>
                    <a:pt x="1068" y="575"/>
                  </a:lnTo>
                  <a:lnTo>
                    <a:pt x="1049" y="621"/>
                  </a:lnTo>
                  <a:lnTo>
                    <a:pt x="1031" y="660"/>
                  </a:lnTo>
                  <a:lnTo>
                    <a:pt x="1008" y="708"/>
                  </a:lnTo>
                  <a:lnTo>
                    <a:pt x="984" y="754"/>
                  </a:lnTo>
                  <a:lnTo>
                    <a:pt x="959" y="791"/>
                  </a:lnTo>
                  <a:lnTo>
                    <a:pt x="931" y="829"/>
                  </a:lnTo>
                  <a:lnTo>
                    <a:pt x="899" y="875"/>
                  </a:lnTo>
                  <a:lnTo>
                    <a:pt x="861" y="923"/>
                  </a:lnTo>
                  <a:lnTo>
                    <a:pt x="825" y="960"/>
                  </a:lnTo>
                  <a:lnTo>
                    <a:pt x="786" y="1001"/>
                  </a:lnTo>
                  <a:lnTo>
                    <a:pt x="741" y="1038"/>
                  </a:lnTo>
                  <a:lnTo>
                    <a:pt x="693" y="1073"/>
                  </a:lnTo>
                  <a:lnTo>
                    <a:pt x="659" y="1100"/>
                  </a:lnTo>
                  <a:lnTo>
                    <a:pt x="627" y="1124"/>
                  </a:lnTo>
                  <a:lnTo>
                    <a:pt x="587" y="1147"/>
                  </a:lnTo>
                  <a:lnTo>
                    <a:pt x="555" y="1168"/>
                  </a:lnTo>
                  <a:lnTo>
                    <a:pt x="522" y="1148"/>
                  </a:lnTo>
                  <a:lnTo>
                    <a:pt x="493" y="1131"/>
                  </a:lnTo>
                  <a:lnTo>
                    <a:pt x="452" y="1102"/>
                  </a:lnTo>
                  <a:lnTo>
                    <a:pt x="419" y="1078"/>
                  </a:lnTo>
                  <a:lnTo>
                    <a:pt x="385" y="1050"/>
                  </a:lnTo>
                  <a:lnTo>
                    <a:pt x="353" y="1023"/>
                  </a:lnTo>
                  <a:lnTo>
                    <a:pt x="316" y="990"/>
                  </a:lnTo>
                  <a:lnTo>
                    <a:pt x="282" y="949"/>
                  </a:lnTo>
                  <a:lnTo>
                    <a:pt x="234" y="895"/>
                  </a:lnTo>
                  <a:lnTo>
                    <a:pt x="202" y="853"/>
                  </a:lnTo>
                  <a:lnTo>
                    <a:pt x="175" y="816"/>
                  </a:lnTo>
                  <a:lnTo>
                    <a:pt x="145" y="768"/>
                  </a:lnTo>
                  <a:lnTo>
                    <a:pt x="123" y="729"/>
                  </a:lnTo>
                  <a:lnTo>
                    <a:pt x="98" y="680"/>
                  </a:lnTo>
                  <a:lnTo>
                    <a:pt x="78" y="634"/>
                  </a:lnTo>
                  <a:lnTo>
                    <a:pt x="62" y="596"/>
                  </a:lnTo>
                  <a:lnTo>
                    <a:pt x="44" y="537"/>
                  </a:lnTo>
                  <a:lnTo>
                    <a:pt x="29" y="495"/>
                  </a:lnTo>
                  <a:lnTo>
                    <a:pt x="17" y="439"/>
                  </a:lnTo>
                  <a:lnTo>
                    <a:pt x="11" y="397"/>
                  </a:lnTo>
                  <a:lnTo>
                    <a:pt x="1" y="332"/>
                  </a:lnTo>
                  <a:lnTo>
                    <a:pt x="0" y="282"/>
                  </a:lnTo>
                  <a:lnTo>
                    <a:pt x="0" y="224"/>
                  </a:lnTo>
                  <a:lnTo>
                    <a:pt x="1" y="165"/>
                  </a:lnTo>
                  <a:lnTo>
                    <a:pt x="5" y="118"/>
                  </a:lnTo>
                  <a:lnTo>
                    <a:pt x="12" y="69"/>
                  </a:lnTo>
                  <a:lnTo>
                    <a:pt x="19" y="31"/>
                  </a:lnTo>
                  <a:lnTo>
                    <a:pt x="25" y="1"/>
                  </a:lnTo>
                </a:path>
              </a:pathLst>
            </a:custGeom>
            <a:solidFill>
              <a:srgbClr val="E02040"/>
            </a:solidFill>
            <a:ln w="12700" cap="rnd" cmpd="sng">
              <a:solidFill>
                <a:srgbClr val="000000"/>
              </a:solidFill>
              <a:prstDash val="solid"/>
              <a:round/>
              <a:headEnd type="none" w="med" len="med"/>
              <a:tailEnd type="none" w="med" len="med"/>
            </a:ln>
            <a:effectLst/>
          </p:spPr>
          <p:txBody>
            <a:bodyPr/>
            <a:lstStyle/>
            <a:p>
              <a:endParaRPr lang="en-US">
                <a:latin typeface="+mj-lt"/>
              </a:endParaRPr>
            </a:p>
          </p:txBody>
        </p:sp>
      </p:grpSp>
      <p:sp>
        <p:nvSpPr>
          <p:cNvPr id="182283" name="Rectangle 2059"/>
          <p:cNvSpPr>
            <a:spLocks noChangeArrowheads="1"/>
          </p:cNvSpPr>
          <p:nvPr/>
        </p:nvSpPr>
        <p:spPr bwMode="auto">
          <a:xfrm>
            <a:off x="3569603" y="1371600"/>
            <a:ext cx="2092049" cy="520655"/>
          </a:xfrm>
          <a:prstGeom prst="rect">
            <a:avLst/>
          </a:prstGeom>
          <a:noFill/>
          <a:ln w="12700">
            <a:noFill/>
            <a:miter lim="800000"/>
            <a:headEnd/>
            <a:tailEnd/>
          </a:ln>
          <a:effectLst/>
        </p:spPr>
        <p:txBody>
          <a:bodyPr wrap="none" lIns="90488" tIns="44450" rIns="90488" bIns="44450">
            <a:spAutoFit/>
          </a:bodyPr>
          <a:lstStyle/>
          <a:p>
            <a:pPr algn="ctr"/>
            <a:r>
              <a:rPr lang="en-US" sz="2800" dirty="0" smtClean="0">
                <a:latin typeface="+mj-lt"/>
              </a:rPr>
              <a:t>Child </a:t>
            </a:r>
            <a:r>
              <a:rPr lang="en-US" sz="2800" dirty="0">
                <a:latin typeface="+mj-lt"/>
              </a:rPr>
              <a:t>&amp; Teeth</a:t>
            </a:r>
          </a:p>
        </p:txBody>
      </p:sp>
      <p:sp>
        <p:nvSpPr>
          <p:cNvPr id="182284" name="Rectangle 2060"/>
          <p:cNvSpPr>
            <a:spLocks noChangeArrowheads="1"/>
          </p:cNvSpPr>
          <p:nvPr/>
        </p:nvSpPr>
        <p:spPr bwMode="auto">
          <a:xfrm>
            <a:off x="6248400" y="4180202"/>
            <a:ext cx="838200" cy="515938"/>
          </a:xfrm>
          <a:prstGeom prst="rect">
            <a:avLst/>
          </a:prstGeom>
          <a:noFill/>
          <a:ln w="12700">
            <a:noFill/>
            <a:miter lim="800000"/>
            <a:headEnd/>
            <a:tailEnd/>
          </a:ln>
          <a:effectLst/>
        </p:spPr>
        <p:txBody>
          <a:bodyPr wrap="square" lIns="90488" tIns="44450" rIns="90488" bIns="44450">
            <a:spAutoFit/>
          </a:bodyPr>
          <a:lstStyle/>
          <a:p>
            <a:r>
              <a:rPr lang="en-US" sz="2800" dirty="0" smtClean="0">
                <a:latin typeface="+mj-lt"/>
              </a:rPr>
              <a:t>Diet</a:t>
            </a:r>
            <a:endParaRPr lang="en-US" sz="2800" dirty="0">
              <a:latin typeface="+mj-lt"/>
            </a:endParaRPr>
          </a:p>
        </p:txBody>
      </p:sp>
      <p:sp>
        <p:nvSpPr>
          <p:cNvPr id="182285" name="Rectangle 2061"/>
          <p:cNvSpPr>
            <a:spLocks noChangeArrowheads="1"/>
          </p:cNvSpPr>
          <p:nvPr/>
        </p:nvSpPr>
        <p:spPr bwMode="auto">
          <a:xfrm>
            <a:off x="2057400" y="3962400"/>
            <a:ext cx="1373775" cy="951543"/>
          </a:xfrm>
          <a:prstGeom prst="rect">
            <a:avLst/>
          </a:prstGeom>
          <a:noFill/>
          <a:ln w="12700">
            <a:noFill/>
            <a:miter lim="800000"/>
            <a:headEnd/>
            <a:tailEnd/>
          </a:ln>
          <a:effectLst/>
        </p:spPr>
        <p:txBody>
          <a:bodyPr wrap="none" lIns="90488" tIns="44450" rIns="90488" bIns="44450">
            <a:spAutoFit/>
          </a:bodyPr>
          <a:lstStyle/>
          <a:p>
            <a:pPr algn="ctr"/>
            <a:r>
              <a:rPr lang="en-US" sz="2800" dirty="0" smtClean="0">
                <a:latin typeface="+mj-lt"/>
              </a:rPr>
              <a:t>Oral</a:t>
            </a:r>
          </a:p>
          <a:p>
            <a:pPr algn="ctr"/>
            <a:r>
              <a:rPr lang="en-US" sz="2800" dirty="0" smtClean="0">
                <a:latin typeface="+mj-lt"/>
              </a:rPr>
              <a:t>Bacteria</a:t>
            </a:r>
            <a:endParaRPr lang="en-US" sz="2800" dirty="0">
              <a:latin typeface="+mj-lt"/>
            </a:endParaRPr>
          </a:p>
        </p:txBody>
      </p:sp>
      <p:sp>
        <p:nvSpPr>
          <p:cNvPr id="182286" name="Rectangle 2062"/>
          <p:cNvSpPr>
            <a:spLocks noChangeArrowheads="1"/>
          </p:cNvSpPr>
          <p:nvPr/>
        </p:nvSpPr>
        <p:spPr bwMode="auto">
          <a:xfrm>
            <a:off x="3932115" y="3270250"/>
            <a:ext cx="1274389" cy="643766"/>
          </a:xfrm>
          <a:prstGeom prst="rect">
            <a:avLst/>
          </a:prstGeom>
          <a:noFill/>
          <a:ln w="12700">
            <a:noFill/>
            <a:miter lim="800000"/>
            <a:headEnd/>
            <a:tailEnd/>
          </a:ln>
          <a:effectLst/>
        </p:spPr>
        <p:txBody>
          <a:bodyPr wrap="none" lIns="90488" tIns="44450" rIns="90488" bIns="44450">
            <a:spAutoFit/>
          </a:bodyPr>
          <a:lstStyle/>
          <a:p>
            <a:pPr algn="l"/>
            <a:r>
              <a:rPr lang="en-US" sz="3600" i="1" dirty="0" smtClean="0">
                <a:latin typeface="+mj-lt"/>
              </a:rPr>
              <a:t>Decay</a:t>
            </a:r>
            <a:endParaRPr lang="en-US" sz="3600" i="1" dirty="0">
              <a:latin typeface="+mj-lt"/>
            </a:endParaRPr>
          </a:p>
        </p:txBody>
      </p:sp>
      <p:sp>
        <p:nvSpPr>
          <p:cNvPr id="242693" name="Text Box 4101"/>
          <p:cNvSpPr txBox="1">
            <a:spLocks noChangeArrowheads="1"/>
          </p:cNvSpPr>
          <p:nvPr/>
        </p:nvSpPr>
        <p:spPr bwMode="auto">
          <a:xfrm>
            <a:off x="152400" y="152400"/>
            <a:ext cx="3801490" cy="461665"/>
          </a:xfrm>
          <a:prstGeom prst="rect">
            <a:avLst/>
          </a:prstGeom>
          <a:noFill/>
          <a:ln w="12700">
            <a:noFill/>
            <a:miter lim="800000"/>
            <a:headEnd/>
            <a:tailEnd/>
          </a:ln>
          <a:effectLst/>
        </p:spPr>
        <p:txBody>
          <a:bodyPr wrap="none">
            <a:spAutoFit/>
          </a:bodyPr>
          <a:lstStyle/>
          <a:p>
            <a:pPr algn="l"/>
            <a:r>
              <a:rPr lang="en-US" sz="2400" b="1" dirty="0" smtClean="0">
                <a:latin typeface="+mj-lt"/>
              </a:rPr>
              <a:t>Simple </a:t>
            </a:r>
            <a:r>
              <a:rPr lang="en-US" sz="2400" b="1" dirty="0" smtClean="0">
                <a:latin typeface="+mj-lt"/>
              </a:rPr>
              <a:t>View of </a:t>
            </a:r>
            <a:r>
              <a:rPr lang="en-US" sz="2400" b="1" dirty="0" smtClean="0">
                <a:latin typeface="+mj-lt"/>
              </a:rPr>
              <a:t>Tooth Decay</a:t>
            </a:r>
            <a:endParaRPr lang="en-US" sz="2400" b="1" dirty="0">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Child &amp; Teeth</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19</a:t>
            </a:fld>
            <a:endParaRPr lang="en-US"/>
          </a:p>
        </p:txBody>
      </p:sp>
      <p:sp>
        <p:nvSpPr>
          <p:cNvPr id="4" name="Content Placeholder 3"/>
          <p:cNvSpPr>
            <a:spLocks noGrp="1"/>
          </p:cNvSpPr>
          <p:nvPr>
            <p:ph sz="quarter" idx="1"/>
          </p:nvPr>
        </p:nvSpPr>
        <p:spPr/>
        <p:txBody>
          <a:bodyPr/>
          <a:lstStyle/>
          <a:p>
            <a:r>
              <a:rPr lang="en-US" dirty="0" smtClean="0"/>
              <a:t>AI/AN children erupt their teeth earlier; this increases risk of decay</a:t>
            </a:r>
          </a:p>
          <a:p>
            <a:r>
              <a:rPr lang="en-US" dirty="0" smtClean="0"/>
              <a:t>Poor maternal diet and health may result in poorly formed teeth</a:t>
            </a:r>
          </a:p>
          <a:p>
            <a:r>
              <a:rPr lang="en-US" dirty="0" smtClean="0"/>
              <a:t>Many parents do not brush their child’s teeth daily</a:t>
            </a:r>
          </a:p>
          <a:p>
            <a:endParaRPr lang="en-US" dirty="0"/>
          </a:p>
        </p:txBody>
      </p:sp>
      <p:grpSp>
        <p:nvGrpSpPr>
          <p:cNvPr id="12" name="Group 11"/>
          <p:cNvGrpSpPr/>
          <p:nvPr/>
        </p:nvGrpSpPr>
        <p:grpSpPr>
          <a:xfrm>
            <a:off x="1513042" y="4259175"/>
            <a:ext cx="6117916" cy="1680308"/>
            <a:chOff x="2819400" y="4114800"/>
            <a:chExt cx="6117916" cy="1680308"/>
          </a:xfrm>
        </p:grpSpPr>
        <p:pic>
          <p:nvPicPr>
            <p:cNvPr id="8" name="Picture 2"/>
            <p:cNvPicPr>
              <a:picLocks noChangeAspect="1" noChangeArrowheads="1"/>
            </p:cNvPicPr>
            <p:nvPr/>
          </p:nvPicPr>
          <p:blipFill>
            <a:blip r:embed="rId2" cstate="print"/>
            <a:srcRect l="51875" t="32541" r="23750" b="44181"/>
            <a:stretch>
              <a:fillRect/>
            </a:stretch>
          </p:blipFill>
          <p:spPr bwMode="auto">
            <a:xfrm>
              <a:off x="2819400" y="4114800"/>
              <a:ext cx="3276600" cy="1680308"/>
            </a:xfrm>
            <a:prstGeom prst="rect">
              <a:avLst/>
            </a:prstGeom>
            <a:noFill/>
            <a:ln w="9525">
              <a:noFill/>
              <a:miter lim="800000"/>
              <a:headEnd/>
              <a:tailEnd/>
            </a:ln>
          </p:spPr>
        </p:pic>
        <p:sp>
          <p:nvSpPr>
            <p:cNvPr id="9" name="TextBox 8"/>
            <p:cNvSpPr txBox="1"/>
            <p:nvPr/>
          </p:nvSpPr>
          <p:spPr>
            <a:xfrm>
              <a:off x="6172200" y="4724400"/>
              <a:ext cx="2765116" cy="400110"/>
            </a:xfrm>
            <a:prstGeom prst="rect">
              <a:avLst/>
            </a:prstGeom>
            <a:noFill/>
          </p:spPr>
          <p:txBody>
            <a:bodyPr wrap="none" rtlCol="0">
              <a:spAutoFit/>
            </a:bodyPr>
            <a:lstStyle/>
            <a:p>
              <a:r>
                <a:rPr lang="en-US" sz="2000" dirty="0" smtClean="0"/>
                <a:t>Defect in enamel of tooth</a:t>
              </a:r>
              <a:endParaRPr lang="en-US" sz="2000" dirty="0"/>
            </a:p>
          </p:txBody>
        </p:sp>
        <p:cxnSp>
          <p:nvCxnSpPr>
            <p:cNvPr id="11" name="Straight Arrow Connector 10"/>
            <p:cNvCxnSpPr>
              <a:stCxn id="9" idx="1"/>
            </p:cNvCxnSpPr>
            <p:nvPr/>
          </p:nvCxnSpPr>
          <p:spPr>
            <a:xfrm flipH="1">
              <a:off x="4876800" y="4924455"/>
              <a:ext cx="1295400" cy="18094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1025" name="Rectangle 1"/>
          <p:cNvSpPr>
            <a:spLocks noChangeArrowheads="1"/>
          </p:cNvSpPr>
          <p:nvPr/>
        </p:nvSpPr>
        <p:spPr bwMode="auto">
          <a:xfrm>
            <a:off x="685800" y="2209800"/>
            <a:ext cx="7772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The findings and conclusions in this presentation are those of the presenter, who is responsible for its content, and do not necessarily represent the views of Indian Health Service. No statement in this presentation should be construed as an official position of IHS or of the U.S. Department of Health and Human Services.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Diet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20</a:t>
            </a:fld>
            <a:endParaRPr lang="en-US"/>
          </a:p>
        </p:txBody>
      </p:sp>
      <p:sp>
        <p:nvSpPr>
          <p:cNvPr id="4" name="Content Placeholder 3"/>
          <p:cNvSpPr>
            <a:spLocks noGrp="1"/>
          </p:cNvSpPr>
          <p:nvPr>
            <p:ph sz="quarter" idx="1"/>
          </p:nvPr>
        </p:nvSpPr>
        <p:spPr/>
        <p:txBody>
          <a:bodyPr/>
          <a:lstStyle/>
          <a:p>
            <a:r>
              <a:rPr lang="en-US" dirty="0" smtClean="0"/>
              <a:t>High intake of sugar and carbohydrates at very young age</a:t>
            </a:r>
          </a:p>
          <a:p>
            <a:r>
              <a:rPr lang="en-US" dirty="0" smtClean="0"/>
              <a:t>Many children do not get adequate levels of calcium and Vitamin 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Oral Bacteria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21</a:t>
            </a:fld>
            <a:endParaRPr lang="en-US"/>
          </a:p>
        </p:txBody>
      </p:sp>
      <p:sp>
        <p:nvSpPr>
          <p:cNvPr id="4" name="Content Placeholder 3"/>
          <p:cNvSpPr>
            <a:spLocks noGrp="1"/>
          </p:cNvSpPr>
          <p:nvPr>
            <p:ph sz="quarter" idx="1"/>
          </p:nvPr>
        </p:nvSpPr>
        <p:spPr/>
        <p:txBody>
          <a:bodyPr/>
          <a:lstStyle/>
          <a:p>
            <a:r>
              <a:rPr lang="en-US" dirty="0" smtClean="0"/>
              <a:t>AI/AN children may get oral bacteria earlier</a:t>
            </a:r>
          </a:p>
          <a:p>
            <a:r>
              <a:rPr lang="en-US" dirty="0" smtClean="0"/>
              <a:t>AI/AN children may get a different type of oral bacteria that causes more decay; streptococcus </a:t>
            </a:r>
            <a:r>
              <a:rPr lang="en-US" dirty="0" err="1" smtClean="0"/>
              <a:t>sobrinus</a:t>
            </a:r>
            <a:endParaRPr lang="en-US" dirty="0" smtClean="0"/>
          </a:p>
          <a:p>
            <a:r>
              <a:rPr lang="en-US" dirty="0" smtClean="0"/>
              <a:t>Many parents do not brush their child’s teeth daily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Other Important Considerations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22</a:t>
            </a:fld>
            <a:endParaRPr lang="en-US"/>
          </a:p>
        </p:txBody>
      </p:sp>
      <p:pic>
        <p:nvPicPr>
          <p:cNvPr id="5" name="Picture 2"/>
          <p:cNvPicPr>
            <a:picLocks noChangeAspect="1" noChangeArrowheads="1"/>
          </p:cNvPicPr>
          <p:nvPr/>
        </p:nvPicPr>
        <p:blipFill>
          <a:blip r:embed="rId2" cstate="print"/>
          <a:srcRect l="25625" t="10427" r="23750" b="1115"/>
          <a:stretch>
            <a:fillRect/>
          </a:stretch>
        </p:blipFill>
        <p:spPr bwMode="auto">
          <a:xfrm>
            <a:off x="3810000" y="1648325"/>
            <a:ext cx="5067300" cy="4754503"/>
          </a:xfrm>
          <a:prstGeom prst="rect">
            <a:avLst/>
          </a:prstGeom>
          <a:noFill/>
          <a:ln w="9525">
            <a:noFill/>
            <a:miter lim="800000"/>
            <a:headEnd/>
            <a:tailEnd/>
          </a:ln>
        </p:spPr>
      </p:pic>
      <p:sp>
        <p:nvSpPr>
          <p:cNvPr id="7" name="TextBox 6"/>
          <p:cNvSpPr txBox="1"/>
          <p:nvPr/>
        </p:nvSpPr>
        <p:spPr>
          <a:xfrm>
            <a:off x="381000" y="1905000"/>
            <a:ext cx="3961854" cy="3046988"/>
          </a:xfrm>
          <a:prstGeom prst="rect">
            <a:avLst/>
          </a:prstGeom>
          <a:noFill/>
        </p:spPr>
        <p:txBody>
          <a:bodyPr wrap="none" rtlCol="0">
            <a:spAutoFit/>
          </a:bodyPr>
          <a:lstStyle/>
          <a:p>
            <a:r>
              <a:rPr lang="en-US" sz="2400" dirty="0" smtClean="0"/>
              <a:t>Limited access to dental care</a:t>
            </a:r>
          </a:p>
          <a:p>
            <a:r>
              <a:rPr lang="en-US" sz="2400" dirty="0" smtClean="0"/>
              <a:t>Lower income or poverty</a:t>
            </a:r>
          </a:p>
          <a:p>
            <a:r>
              <a:rPr lang="en-US" sz="2400" dirty="0" smtClean="0"/>
              <a:t>Lower education</a:t>
            </a:r>
          </a:p>
          <a:p>
            <a:r>
              <a:rPr lang="en-US" sz="2400" dirty="0" smtClean="0"/>
              <a:t>Health </a:t>
            </a:r>
            <a:r>
              <a:rPr lang="en-US" sz="2400" dirty="0" smtClean="0"/>
              <a:t>behaviors</a:t>
            </a:r>
          </a:p>
          <a:p>
            <a:r>
              <a:rPr lang="en-US" sz="2400" dirty="0" smtClean="0"/>
              <a:t>Family stress</a:t>
            </a:r>
          </a:p>
          <a:p>
            <a:endParaRPr lang="en-US" sz="2400" dirty="0" smtClean="0"/>
          </a:p>
          <a:p>
            <a:r>
              <a:rPr lang="en-US" sz="2400" dirty="0" smtClean="0"/>
              <a:t>In some areas:</a:t>
            </a:r>
          </a:p>
          <a:p>
            <a:r>
              <a:rPr lang="en-US" sz="2400" dirty="0" smtClean="0"/>
              <a:t>Limited access to healthy foods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Actions to Consider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23</a:t>
            </a:fld>
            <a:endParaRPr lang="en-US"/>
          </a:p>
        </p:txBody>
      </p:sp>
      <p:sp>
        <p:nvSpPr>
          <p:cNvPr id="4" name="Content Placeholder 3"/>
          <p:cNvSpPr>
            <a:spLocks noGrp="1"/>
          </p:cNvSpPr>
          <p:nvPr>
            <p:ph sz="quarter" idx="1"/>
          </p:nvPr>
        </p:nvSpPr>
        <p:spPr/>
        <p:txBody>
          <a:bodyPr/>
          <a:lstStyle/>
          <a:p>
            <a:r>
              <a:rPr lang="en-US" dirty="0" smtClean="0"/>
              <a:t> Parent &amp; community education</a:t>
            </a:r>
          </a:p>
          <a:p>
            <a:pPr lvl="1"/>
            <a:r>
              <a:rPr lang="en-US" dirty="0" smtClean="0"/>
              <a:t>Brush children’s teeth daily with fluoride toothpaste</a:t>
            </a:r>
          </a:p>
          <a:p>
            <a:pPr lvl="1"/>
            <a:r>
              <a:rPr lang="en-US" dirty="0" smtClean="0"/>
              <a:t>First dental visit by 12 months</a:t>
            </a:r>
          </a:p>
          <a:p>
            <a:pPr lvl="1"/>
            <a:r>
              <a:rPr lang="en-US" dirty="0" smtClean="0"/>
              <a:t>Limit sugar intake</a:t>
            </a:r>
          </a:p>
          <a:p>
            <a:r>
              <a:rPr lang="en-US" dirty="0" smtClean="0"/>
              <a:t>Implement community based prevention programs</a:t>
            </a:r>
            <a:endParaRPr lang="en-US" dirty="0" smtClean="0"/>
          </a:p>
          <a:p>
            <a:pPr lvl="1"/>
            <a:r>
              <a:rPr lang="en-US" dirty="0" smtClean="0"/>
              <a:t>WIC, Early Head Start, Head Start, well-child visits</a:t>
            </a:r>
          </a:p>
          <a:p>
            <a:pPr lvl="1"/>
            <a:r>
              <a:rPr lang="en-US" dirty="0" smtClean="0"/>
              <a:t>Fluoride varnish and parent education</a:t>
            </a:r>
          </a:p>
          <a:p>
            <a:pPr lvl="1"/>
            <a:r>
              <a:rPr lang="en-US" dirty="0" smtClean="0"/>
              <a:t>Dental sealant programs for older children</a:t>
            </a:r>
          </a:p>
          <a:p>
            <a:pPr lvl="1"/>
            <a:r>
              <a:rPr lang="en-US" dirty="0" smtClean="0"/>
              <a:t>Bill Medicaid for these services to cover costs</a:t>
            </a:r>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Actions to Consider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24</a:t>
            </a:fld>
            <a:endParaRPr lang="en-US"/>
          </a:p>
        </p:txBody>
      </p:sp>
      <p:sp>
        <p:nvSpPr>
          <p:cNvPr id="4" name="Content Placeholder 3"/>
          <p:cNvSpPr>
            <a:spLocks noGrp="1"/>
          </p:cNvSpPr>
          <p:nvPr>
            <p:ph sz="quarter" idx="1"/>
          </p:nvPr>
        </p:nvSpPr>
        <p:spPr/>
        <p:txBody>
          <a:bodyPr/>
          <a:lstStyle/>
          <a:p>
            <a:r>
              <a:rPr lang="en-US" dirty="0" smtClean="0"/>
              <a:t>Implement case-management </a:t>
            </a:r>
            <a:r>
              <a:rPr lang="en-US" dirty="0" smtClean="0"/>
              <a:t>services</a:t>
            </a:r>
          </a:p>
          <a:p>
            <a:pPr lvl="1"/>
            <a:r>
              <a:rPr lang="en-US" dirty="0" smtClean="0"/>
              <a:t>Identify at risk children and help them access both preventive and curative services</a:t>
            </a:r>
          </a:p>
          <a:p>
            <a:pPr lvl="1"/>
            <a:r>
              <a:rPr lang="en-US" dirty="0" smtClean="0"/>
              <a:t>Can be combined with community based prevention programs</a:t>
            </a:r>
            <a:endParaRPr lang="en-US" dirty="0" smtClean="0"/>
          </a:p>
          <a:p>
            <a:r>
              <a:rPr lang="en-US" dirty="0" smtClean="0"/>
              <a:t>Increase access to dental care</a:t>
            </a:r>
          </a:p>
          <a:p>
            <a:pPr lvl="1"/>
            <a:r>
              <a:rPr lang="en-US" dirty="0" smtClean="0"/>
              <a:t>Optimize Medicaid &amp; insurance billing to cover costs</a:t>
            </a:r>
          </a:p>
          <a:p>
            <a:pPr lvl="1"/>
            <a:r>
              <a:rPr lang="en-US" dirty="0" smtClean="0"/>
              <a:t>Mid-level providers may be an option in the future</a:t>
            </a:r>
          </a:p>
          <a:p>
            <a:pPr lvl="1"/>
            <a:r>
              <a:rPr lang="en-US" dirty="0" smtClean="0"/>
              <a:t>Encourage first dental visit by 12 months</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Detailed Data Tables</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by Clinic, 1-5 Year Olds</a:t>
            </a:r>
            <a:endParaRPr lang="en-US" dirty="0"/>
          </a:p>
        </p:txBody>
      </p:sp>
      <p:graphicFrame>
        <p:nvGraphicFramePr>
          <p:cNvPr id="4" name="Content Placeholder 3"/>
          <p:cNvGraphicFramePr>
            <a:graphicFrameLocks noGrp="1"/>
          </p:cNvGraphicFramePr>
          <p:nvPr>
            <p:ph idx="1"/>
          </p:nvPr>
        </p:nvGraphicFramePr>
        <p:xfrm>
          <a:off x="533400" y="1696781"/>
          <a:ext cx="8153400" cy="4043471"/>
        </p:xfrm>
        <a:graphic>
          <a:graphicData uri="http://schemas.openxmlformats.org/drawingml/2006/table">
            <a:tbl>
              <a:tblPr firstRow="1">
                <a:tableStyleId>{284E427A-3D55-4303-BF80-6455036E1DE7}</a:tableStyleId>
              </a:tblPr>
              <a:tblGrid>
                <a:gridCol w="2590800"/>
                <a:gridCol w="914400"/>
                <a:gridCol w="1524000"/>
                <a:gridCol w="1447800"/>
                <a:gridCol w="1676400"/>
              </a:tblGrid>
              <a:tr h="535966">
                <a:tc>
                  <a:txBody>
                    <a:bodyPr/>
                    <a:lstStyle/>
                    <a:p>
                      <a:pPr marR="0" indent="0" algn="l" rtl="0">
                        <a:spcBef>
                          <a:spcPts val="0"/>
                        </a:spcBef>
                        <a:spcAft>
                          <a:spcPts val="0"/>
                        </a:spcAft>
                      </a:pPr>
                      <a:r>
                        <a:rPr lang="en-US" sz="1400" kern="1400" dirty="0"/>
                        <a:t>Clinic/Site</a:t>
                      </a:r>
                      <a:endParaRPr lang="en-US" sz="1400" kern="1400" dirty="0">
                        <a:solidFill>
                          <a:srgbClr val="000000"/>
                        </a:solidFill>
                        <a:latin typeface="Times New Roman"/>
                      </a:endParaRPr>
                    </a:p>
                  </a:txBody>
                  <a:tcPr marL="68580" marR="68580" marT="0" marB="0" anchor="ctr"/>
                </a:tc>
                <a:tc>
                  <a:txBody>
                    <a:bodyPr/>
                    <a:lstStyle/>
                    <a:p>
                      <a:pPr marR="0" indent="0" algn="ctr" rtl="0">
                        <a:spcBef>
                          <a:spcPts val="0"/>
                        </a:spcBef>
                        <a:spcAft>
                          <a:spcPts val="0"/>
                        </a:spcAft>
                      </a:pPr>
                      <a:r>
                        <a:rPr lang="en-US" sz="1400" kern="1400"/>
                        <a:t>Number Screened</a:t>
                      </a:r>
                      <a:endParaRPr lang="en-US" sz="1400" kern="1400">
                        <a:solidFill>
                          <a:srgbClr val="000000"/>
                        </a:solidFill>
                        <a:latin typeface="Times New Roman"/>
                      </a:endParaRPr>
                    </a:p>
                  </a:txBody>
                  <a:tcPr marL="68580" marR="68580" marT="0" marB="0" anchor="ctr"/>
                </a:tc>
                <a:tc>
                  <a:txBody>
                    <a:bodyPr/>
                    <a:lstStyle/>
                    <a:p>
                      <a:pPr marR="0" indent="0" algn="ctr" rtl="0">
                        <a:spcBef>
                          <a:spcPts val="0"/>
                        </a:spcBef>
                        <a:spcAft>
                          <a:spcPts val="0"/>
                        </a:spcAft>
                      </a:pPr>
                      <a:r>
                        <a:rPr lang="en-US" sz="1400" kern="1400" dirty="0"/>
                        <a:t>% with</a:t>
                      </a:r>
                    </a:p>
                    <a:p>
                      <a:pPr marR="0" indent="0" algn="ctr" rtl="0">
                        <a:spcBef>
                          <a:spcPts val="0"/>
                        </a:spcBef>
                        <a:spcAft>
                          <a:spcPts val="0"/>
                        </a:spcAft>
                      </a:pPr>
                      <a:r>
                        <a:rPr lang="en-US" sz="1400" kern="1400" dirty="0"/>
                        <a:t>Decay Experience</a:t>
                      </a:r>
                      <a:endParaRPr lang="en-US" sz="1400" kern="1400" dirty="0">
                        <a:solidFill>
                          <a:srgbClr val="000000"/>
                        </a:solidFill>
                        <a:latin typeface="Times New Roman"/>
                      </a:endParaRPr>
                    </a:p>
                  </a:txBody>
                  <a:tcPr marL="68580" marR="68580" marT="0" marB="0" anchor="ctr"/>
                </a:tc>
                <a:tc>
                  <a:txBody>
                    <a:bodyPr/>
                    <a:lstStyle/>
                    <a:p>
                      <a:pPr marR="0" indent="0" algn="ctr" rtl="0">
                        <a:spcBef>
                          <a:spcPts val="0"/>
                        </a:spcBef>
                        <a:spcAft>
                          <a:spcPts val="0"/>
                        </a:spcAft>
                      </a:pPr>
                      <a:r>
                        <a:rPr lang="en-US" sz="1400" kern="1400"/>
                        <a:t>% with</a:t>
                      </a:r>
                    </a:p>
                    <a:p>
                      <a:pPr marR="0" indent="0" algn="ctr" rtl="0">
                        <a:spcBef>
                          <a:spcPts val="0"/>
                        </a:spcBef>
                        <a:spcAft>
                          <a:spcPts val="0"/>
                        </a:spcAft>
                      </a:pPr>
                      <a:r>
                        <a:rPr lang="en-US" sz="1400" kern="1400"/>
                        <a:t>Untreated Decay</a:t>
                      </a:r>
                      <a:endParaRPr lang="en-US" sz="1400" kern="1400">
                        <a:solidFill>
                          <a:srgbClr val="000000"/>
                        </a:solidFill>
                        <a:latin typeface="Times New Roman"/>
                      </a:endParaRPr>
                    </a:p>
                  </a:txBody>
                  <a:tcPr marL="68580" marR="68580" marT="0" marB="0" anchor="ctr"/>
                </a:tc>
                <a:tc>
                  <a:txBody>
                    <a:bodyPr/>
                    <a:lstStyle/>
                    <a:p>
                      <a:pPr marR="0" indent="0" algn="ctr" rtl="0">
                        <a:spcBef>
                          <a:spcPts val="0"/>
                        </a:spcBef>
                        <a:spcAft>
                          <a:spcPts val="0"/>
                        </a:spcAft>
                      </a:pPr>
                      <a:r>
                        <a:rPr lang="en-US" sz="1400" kern="1400" dirty="0"/>
                        <a:t>Mean Number of </a:t>
                      </a:r>
                      <a:r>
                        <a:rPr lang="en-US" sz="1400" kern="1400" dirty="0" smtClean="0"/>
                        <a:t>Teeth</a:t>
                      </a:r>
                      <a:r>
                        <a:rPr lang="en-US" sz="1400" kern="1400" baseline="0" dirty="0" smtClean="0"/>
                        <a:t> </a:t>
                      </a:r>
                      <a:r>
                        <a:rPr lang="en-US" sz="1400" kern="1400" dirty="0" smtClean="0"/>
                        <a:t>with </a:t>
                      </a:r>
                      <a:r>
                        <a:rPr lang="en-US" sz="1400" kern="1400" dirty="0"/>
                        <a:t>Decay Experience</a:t>
                      </a:r>
                      <a:endParaRPr lang="en-US" sz="1400" kern="1400" dirty="0">
                        <a:solidFill>
                          <a:srgbClr val="000000"/>
                        </a:solidFill>
                        <a:latin typeface="Times New Roman"/>
                      </a:endParaRPr>
                    </a:p>
                  </a:txBody>
                  <a:tcPr marL="68580" marR="68580" marT="0" marB="0" anchor="ctr"/>
                </a:tc>
              </a:tr>
              <a:tr h="394726">
                <a:tc>
                  <a:txBody>
                    <a:bodyPr/>
                    <a:lstStyle/>
                    <a:p>
                      <a:pPr marR="0" indent="0" algn="l" rtl="0">
                        <a:spcBef>
                          <a:spcPts val="0"/>
                        </a:spcBef>
                        <a:spcAft>
                          <a:spcPts val="0"/>
                        </a:spcAft>
                      </a:pPr>
                      <a:r>
                        <a:rPr lang="en-US" sz="1400" b="0" kern="1400" dirty="0">
                          <a:solidFill>
                            <a:srgbClr val="000000"/>
                          </a:solidFill>
                          <a:latin typeface="+mj-lt"/>
                        </a:rPr>
                        <a:t>Northern Idaho</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77</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55.3</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29.8</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2.55</a:t>
                      </a:r>
                    </a:p>
                  </a:txBody>
                  <a:tcPr marL="68580" marR="68580" marT="0" marB="0" anchor="ctr"/>
                </a:tc>
              </a:tr>
              <a:tr h="394726">
                <a:tc>
                  <a:txBody>
                    <a:bodyPr/>
                    <a:lstStyle/>
                    <a:p>
                      <a:pPr marR="0" indent="0" algn="l" rtl="0">
                        <a:spcBef>
                          <a:spcPts val="0"/>
                        </a:spcBef>
                        <a:spcAft>
                          <a:spcPts val="0"/>
                        </a:spcAft>
                      </a:pPr>
                      <a:r>
                        <a:rPr lang="en-US" sz="1400" b="0" kern="1400" dirty="0" smtClean="0">
                          <a:solidFill>
                            <a:srgbClr val="000000"/>
                          </a:solidFill>
                          <a:latin typeface="+mj-lt"/>
                        </a:rPr>
                        <a:t>Lummi</a:t>
                      </a:r>
                      <a:endParaRPr lang="en-US" sz="1400" b="0" kern="1400" dirty="0">
                        <a:solidFill>
                          <a:srgbClr val="000000"/>
                        </a:solidFill>
                        <a:latin typeface="+mj-lt"/>
                      </a:endParaRP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121</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65.5</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51.0</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5.03</a:t>
                      </a:r>
                    </a:p>
                  </a:txBody>
                  <a:tcPr marL="68580" marR="68580" marT="0" marB="0" anchor="ctr"/>
                </a:tc>
              </a:tr>
              <a:tr h="394726">
                <a:tc>
                  <a:txBody>
                    <a:bodyPr/>
                    <a:lstStyle/>
                    <a:p>
                      <a:pPr marR="0" indent="0" algn="l" rtl="0">
                        <a:spcBef>
                          <a:spcPts val="0"/>
                        </a:spcBef>
                        <a:spcAft>
                          <a:spcPts val="0"/>
                        </a:spcAft>
                      </a:pPr>
                      <a:r>
                        <a:rPr lang="en-US" sz="1400" b="0" kern="1400">
                          <a:solidFill>
                            <a:srgbClr val="000000"/>
                          </a:solidFill>
                          <a:latin typeface="+mj-lt"/>
                        </a:rPr>
                        <a:t>Puyallup</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16</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NA</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NA</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NA</a:t>
                      </a:r>
                    </a:p>
                  </a:txBody>
                  <a:tcPr marL="68580" marR="68580" marT="0" marB="0" anchor="ctr"/>
                </a:tc>
              </a:tr>
              <a:tr h="406370">
                <a:tc>
                  <a:txBody>
                    <a:bodyPr/>
                    <a:lstStyle/>
                    <a:p>
                      <a:pPr marR="0" indent="0" algn="l" rtl="0">
                        <a:spcBef>
                          <a:spcPts val="0"/>
                        </a:spcBef>
                        <a:spcAft>
                          <a:spcPts val="0"/>
                        </a:spcAft>
                      </a:pPr>
                      <a:r>
                        <a:rPr lang="en-US" sz="1400" b="0" kern="1400">
                          <a:solidFill>
                            <a:srgbClr val="000000"/>
                          </a:solidFill>
                          <a:latin typeface="+mj-lt"/>
                        </a:rPr>
                        <a:t>Umatilla</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67</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37.0</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24.0</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1.71</a:t>
                      </a:r>
                    </a:p>
                  </a:txBody>
                  <a:tcPr marL="68580" marR="68580" marT="0" marB="0" anchor="ctr"/>
                </a:tc>
              </a:tr>
              <a:tr h="343536">
                <a:tc>
                  <a:txBody>
                    <a:bodyPr/>
                    <a:lstStyle/>
                    <a:p>
                      <a:pPr marR="0" indent="0" algn="l" rtl="0">
                        <a:spcBef>
                          <a:spcPts val="0"/>
                        </a:spcBef>
                        <a:spcAft>
                          <a:spcPts val="0"/>
                        </a:spcAft>
                      </a:pPr>
                      <a:r>
                        <a:rPr lang="en-US" sz="1400" b="0" kern="1400">
                          <a:solidFill>
                            <a:srgbClr val="000000"/>
                          </a:solidFill>
                          <a:latin typeface="+mj-lt"/>
                        </a:rPr>
                        <a:t>Wellpinit</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37</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75.4</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53.0</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5.12</a:t>
                      </a:r>
                    </a:p>
                  </a:txBody>
                  <a:tcPr marL="68580" marR="68580" marT="0" marB="0" anchor="ctr"/>
                </a:tc>
              </a:tr>
              <a:tr h="355180">
                <a:tc>
                  <a:txBody>
                    <a:bodyPr/>
                    <a:lstStyle/>
                    <a:p>
                      <a:pPr marR="0" indent="0" algn="l" rtl="0">
                        <a:spcBef>
                          <a:spcPts val="0"/>
                        </a:spcBef>
                        <a:spcAft>
                          <a:spcPts val="0"/>
                        </a:spcAft>
                      </a:pPr>
                      <a:r>
                        <a:rPr lang="en-US" sz="1400" b="0" kern="1400" dirty="0" smtClean="0">
                          <a:solidFill>
                            <a:srgbClr val="000000"/>
                          </a:solidFill>
                          <a:latin typeface="+mj-lt"/>
                        </a:rPr>
                        <a:t>Grand </a:t>
                      </a:r>
                      <a:r>
                        <a:rPr lang="en-US" sz="1400" b="0" kern="1400" dirty="0" err="1" smtClean="0">
                          <a:solidFill>
                            <a:srgbClr val="000000"/>
                          </a:solidFill>
                          <a:latin typeface="+mj-lt"/>
                        </a:rPr>
                        <a:t>Ronde</a:t>
                      </a:r>
                      <a:endParaRPr lang="en-US" sz="1400" b="0" kern="1400" dirty="0">
                        <a:solidFill>
                          <a:srgbClr val="000000"/>
                        </a:solidFill>
                        <a:latin typeface="+mj-lt"/>
                      </a:endParaRP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39</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33.2</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21.5</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1.44</a:t>
                      </a:r>
                    </a:p>
                  </a:txBody>
                  <a:tcPr marL="68580" marR="68580" marT="0" marB="0" anchor="ctr"/>
                </a:tc>
              </a:tr>
              <a:tr h="366805">
                <a:tc>
                  <a:txBody>
                    <a:bodyPr/>
                    <a:lstStyle/>
                    <a:p>
                      <a:pPr marR="0" indent="0" algn="l" rtl="0">
                        <a:spcBef>
                          <a:spcPts val="0"/>
                        </a:spcBef>
                        <a:spcAft>
                          <a:spcPts val="0"/>
                        </a:spcAft>
                      </a:pPr>
                      <a:r>
                        <a:rPr lang="en-US" sz="1400" b="0" kern="1400">
                          <a:solidFill>
                            <a:srgbClr val="000000"/>
                          </a:solidFill>
                          <a:latin typeface="+mj-lt"/>
                        </a:rPr>
                        <a:t>Yakama</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237</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51.0</a:t>
                      </a:r>
                    </a:p>
                  </a:txBody>
                  <a:tcPr marL="68580" marR="68580" marT="0" marB="0" anchor="ctr"/>
                </a:tc>
                <a:tc>
                  <a:txBody>
                    <a:bodyPr/>
                    <a:lstStyle/>
                    <a:p>
                      <a:pPr marR="0" indent="0" algn="ctr" rtl="0">
                        <a:spcBef>
                          <a:spcPts val="0"/>
                        </a:spcBef>
                        <a:spcAft>
                          <a:spcPts val="0"/>
                        </a:spcAft>
                      </a:pPr>
                      <a:r>
                        <a:rPr lang="en-US" sz="1400" b="0" kern="1400" dirty="0">
                          <a:solidFill>
                            <a:srgbClr val="000000"/>
                          </a:solidFill>
                          <a:latin typeface="+mj-lt"/>
                        </a:rPr>
                        <a:t>35.0</a:t>
                      </a:r>
                    </a:p>
                  </a:txBody>
                  <a:tcPr marL="68580" marR="68580" marT="0" marB="0" anchor="ctr"/>
                </a:tc>
                <a:tc>
                  <a:txBody>
                    <a:bodyPr/>
                    <a:lstStyle/>
                    <a:p>
                      <a:pPr marR="0" indent="0" algn="ctr" rtl="0">
                        <a:spcBef>
                          <a:spcPts val="0"/>
                        </a:spcBef>
                        <a:spcAft>
                          <a:spcPts val="0"/>
                        </a:spcAft>
                      </a:pPr>
                      <a:r>
                        <a:rPr lang="en-US" sz="1400" b="0" kern="1400">
                          <a:solidFill>
                            <a:srgbClr val="000000"/>
                          </a:solidFill>
                          <a:latin typeface="+mj-lt"/>
                        </a:rPr>
                        <a:t>3.01</a:t>
                      </a:r>
                    </a:p>
                  </a:txBody>
                  <a:tcPr marL="68580" marR="68580" marT="0" marB="0" anchor="ctr"/>
                </a:tc>
              </a:tr>
              <a:tr h="378449">
                <a:tc>
                  <a:txBody>
                    <a:bodyPr/>
                    <a:lstStyle/>
                    <a:p>
                      <a:pPr marR="0" indent="0" algn="l" rtl="0">
                        <a:spcBef>
                          <a:spcPts val="0"/>
                        </a:spcBef>
                        <a:spcAft>
                          <a:spcPts val="0"/>
                        </a:spcAft>
                      </a:pPr>
                      <a:r>
                        <a:rPr lang="en-US" sz="1400" b="1" kern="1400">
                          <a:solidFill>
                            <a:srgbClr val="000000"/>
                          </a:solidFill>
                          <a:latin typeface="+mj-lt"/>
                        </a:rPr>
                        <a:t>Portland Area Total</a:t>
                      </a:r>
                    </a:p>
                  </a:txBody>
                  <a:tcPr marL="68580" marR="68580" marT="0" marB="0" anchor="ctr"/>
                </a:tc>
                <a:tc>
                  <a:txBody>
                    <a:bodyPr/>
                    <a:lstStyle/>
                    <a:p>
                      <a:pPr marR="0" indent="0" algn="ctr" rtl="0">
                        <a:spcBef>
                          <a:spcPts val="0"/>
                        </a:spcBef>
                        <a:spcAft>
                          <a:spcPts val="0"/>
                        </a:spcAft>
                      </a:pPr>
                      <a:r>
                        <a:rPr lang="en-US" sz="1400" b="1" kern="1400">
                          <a:solidFill>
                            <a:srgbClr val="000000"/>
                          </a:solidFill>
                          <a:latin typeface="+mj-lt"/>
                        </a:rPr>
                        <a:t>594</a:t>
                      </a:r>
                    </a:p>
                  </a:txBody>
                  <a:tcPr marL="68580" marR="68580" marT="0" marB="0" anchor="ctr"/>
                </a:tc>
                <a:tc>
                  <a:txBody>
                    <a:bodyPr/>
                    <a:lstStyle/>
                    <a:p>
                      <a:pPr marR="0" indent="0" algn="ctr" rtl="0">
                        <a:spcBef>
                          <a:spcPts val="0"/>
                        </a:spcBef>
                        <a:spcAft>
                          <a:spcPts val="0"/>
                        </a:spcAft>
                      </a:pPr>
                      <a:r>
                        <a:rPr lang="en-US" sz="1400" b="1" kern="1400">
                          <a:solidFill>
                            <a:srgbClr val="000000"/>
                          </a:solidFill>
                          <a:latin typeface="+mj-lt"/>
                        </a:rPr>
                        <a:t>56.7</a:t>
                      </a:r>
                    </a:p>
                  </a:txBody>
                  <a:tcPr marL="68580" marR="68580" marT="0" marB="0" anchor="ctr"/>
                </a:tc>
                <a:tc>
                  <a:txBody>
                    <a:bodyPr/>
                    <a:lstStyle/>
                    <a:p>
                      <a:pPr marR="0" indent="0" algn="ctr" rtl="0">
                        <a:spcBef>
                          <a:spcPts val="0"/>
                        </a:spcBef>
                        <a:spcAft>
                          <a:spcPts val="0"/>
                        </a:spcAft>
                      </a:pPr>
                      <a:r>
                        <a:rPr lang="en-US" sz="1400" b="1" kern="1400" dirty="0">
                          <a:solidFill>
                            <a:srgbClr val="000000"/>
                          </a:solidFill>
                          <a:latin typeface="+mj-lt"/>
                        </a:rPr>
                        <a:t>35.7</a:t>
                      </a:r>
                    </a:p>
                  </a:txBody>
                  <a:tcPr marL="68580" marR="68580" marT="0" marB="0" anchor="ctr"/>
                </a:tc>
                <a:tc>
                  <a:txBody>
                    <a:bodyPr/>
                    <a:lstStyle/>
                    <a:p>
                      <a:pPr marR="0" indent="0" algn="ctr" rtl="0">
                        <a:spcBef>
                          <a:spcPts val="0"/>
                        </a:spcBef>
                        <a:spcAft>
                          <a:spcPts val="0"/>
                        </a:spcAft>
                      </a:pPr>
                      <a:r>
                        <a:rPr lang="en-US" sz="1400" b="1" kern="1400" dirty="0">
                          <a:solidFill>
                            <a:srgbClr val="000000"/>
                          </a:solidFill>
                          <a:latin typeface="+mj-lt"/>
                        </a:rPr>
                        <a:t>3.69</a:t>
                      </a:r>
                    </a:p>
                  </a:txBody>
                  <a:tcPr marL="68580" marR="68580" marT="0" marB="0" anchor="ctr"/>
                </a:tc>
              </a:tr>
              <a:tr h="368873">
                <a:tc>
                  <a:txBody>
                    <a:bodyPr/>
                    <a:lstStyle/>
                    <a:p>
                      <a:pPr marR="0" indent="0" algn="l" rtl="0">
                        <a:spcBef>
                          <a:spcPts val="0"/>
                        </a:spcBef>
                        <a:spcAft>
                          <a:spcPts val="0"/>
                        </a:spcAft>
                      </a:pPr>
                      <a:r>
                        <a:rPr lang="en-US" sz="1400" b="1" kern="1400">
                          <a:solidFill>
                            <a:srgbClr val="000000"/>
                          </a:solidFill>
                          <a:latin typeface="+mj-lt"/>
                        </a:rPr>
                        <a:t>Indian Health Service</a:t>
                      </a:r>
                    </a:p>
                  </a:txBody>
                  <a:tcPr marL="68580" marR="68580" marT="0" marB="0" anchor="ctr"/>
                </a:tc>
                <a:tc>
                  <a:txBody>
                    <a:bodyPr/>
                    <a:lstStyle/>
                    <a:p>
                      <a:pPr marR="0" indent="0" algn="ctr" rtl="0">
                        <a:spcBef>
                          <a:spcPts val="0"/>
                        </a:spcBef>
                        <a:spcAft>
                          <a:spcPts val="0"/>
                        </a:spcAft>
                      </a:pPr>
                      <a:r>
                        <a:rPr lang="en-US" sz="1400" b="1" kern="1400">
                          <a:solidFill>
                            <a:srgbClr val="000000"/>
                          </a:solidFill>
                          <a:latin typeface="+mj-lt"/>
                        </a:rPr>
                        <a:t>8,461</a:t>
                      </a:r>
                    </a:p>
                  </a:txBody>
                  <a:tcPr marL="68580" marR="68580" marT="0" marB="0" anchor="ctr"/>
                </a:tc>
                <a:tc>
                  <a:txBody>
                    <a:bodyPr/>
                    <a:lstStyle/>
                    <a:p>
                      <a:pPr marR="0" indent="0" algn="ctr" rtl="0">
                        <a:spcBef>
                          <a:spcPts val="0"/>
                        </a:spcBef>
                        <a:spcAft>
                          <a:spcPts val="0"/>
                        </a:spcAft>
                      </a:pPr>
                      <a:r>
                        <a:rPr lang="en-US" sz="1400" b="1" kern="1400">
                          <a:solidFill>
                            <a:srgbClr val="000000"/>
                          </a:solidFill>
                          <a:latin typeface="+mj-lt"/>
                        </a:rPr>
                        <a:t>54.1</a:t>
                      </a:r>
                    </a:p>
                  </a:txBody>
                  <a:tcPr marL="68580" marR="68580" marT="0" marB="0" anchor="ctr"/>
                </a:tc>
                <a:tc>
                  <a:txBody>
                    <a:bodyPr/>
                    <a:lstStyle/>
                    <a:p>
                      <a:pPr marR="0" indent="0" algn="ctr" rtl="0">
                        <a:spcBef>
                          <a:spcPts val="0"/>
                        </a:spcBef>
                        <a:spcAft>
                          <a:spcPts val="0"/>
                        </a:spcAft>
                      </a:pPr>
                      <a:r>
                        <a:rPr lang="en-US" sz="1400" b="1" kern="1400">
                          <a:solidFill>
                            <a:srgbClr val="000000"/>
                          </a:solidFill>
                          <a:latin typeface="+mj-lt"/>
                        </a:rPr>
                        <a:t>38.5</a:t>
                      </a:r>
                    </a:p>
                  </a:txBody>
                  <a:tcPr marL="68580" marR="68580" marT="0" marB="0" anchor="ctr"/>
                </a:tc>
                <a:tc>
                  <a:txBody>
                    <a:bodyPr/>
                    <a:lstStyle/>
                    <a:p>
                      <a:pPr marR="0" indent="0" algn="ctr" rtl="0">
                        <a:spcBef>
                          <a:spcPts val="0"/>
                        </a:spcBef>
                        <a:spcAft>
                          <a:spcPts val="0"/>
                        </a:spcAft>
                      </a:pPr>
                      <a:r>
                        <a:rPr lang="en-US" sz="1400" b="1" kern="1400" dirty="0">
                          <a:solidFill>
                            <a:srgbClr val="000000"/>
                          </a:solidFill>
                          <a:latin typeface="+mj-lt"/>
                        </a:rPr>
                        <a:t>3.50</a:t>
                      </a:r>
                    </a:p>
                  </a:txBody>
                  <a:tcPr marL="68580" marR="68580" marT="0" marB="0" anchor="ctr"/>
                </a:tc>
              </a:tr>
            </a:tbl>
          </a:graphicData>
        </a:graphic>
      </p:graphicFrame>
      <p:sp>
        <p:nvSpPr>
          <p:cNvPr id="5" name="TextBox 4"/>
          <p:cNvSpPr txBox="1"/>
          <p:nvPr/>
        </p:nvSpPr>
        <p:spPr>
          <a:xfrm>
            <a:off x="93124" y="5960205"/>
            <a:ext cx="7077579" cy="738664"/>
          </a:xfrm>
          <a:prstGeom prst="rect">
            <a:avLst/>
          </a:prstGeom>
          <a:noFill/>
        </p:spPr>
        <p:txBody>
          <a:bodyPr wrap="none" rtlCol="0">
            <a:spAutoFit/>
          </a:bodyPr>
          <a:lstStyle/>
          <a:p>
            <a:r>
              <a:rPr lang="en-US" sz="1400" dirty="0" smtClean="0"/>
              <a:t>NA: Not applicable, sample size too small to calculate site specific estimates</a:t>
            </a:r>
          </a:p>
          <a:p>
            <a:r>
              <a:rPr lang="en-US" sz="1400" dirty="0" smtClean="0"/>
              <a:t>Decay experience means that a child has had tooth decay sometime in their lifetime</a:t>
            </a:r>
          </a:p>
          <a:p>
            <a:r>
              <a:rPr lang="en-US" sz="1400" dirty="0" smtClean="0"/>
              <a:t>Untreated decay means that the child has decay that has not received appropriate treatment</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Clinic, 6-9 Year Olds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27</a:t>
            </a:fld>
            <a:endParaRPr lang="en-US"/>
          </a:p>
        </p:txBody>
      </p:sp>
      <p:graphicFrame>
        <p:nvGraphicFramePr>
          <p:cNvPr id="6" name="Content Placeholder 5"/>
          <p:cNvGraphicFramePr>
            <a:graphicFrameLocks noGrp="1"/>
          </p:cNvGraphicFramePr>
          <p:nvPr>
            <p:ph sz="quarter" idx="1"/>
          </p:nvPr>
        </p:nvGraphicFramePr>
        <p:xfrm>
          <a:off x="685800" y="1828803"/>
          <a:ext cx="7848601" cy="4080803"/>
        </p:xfrm>
        <a:graphic>
          <a:graphicData uri="http://schemas.openxmlformats.org/drawingml/2006/table">
            <a:tbl>
              <a:tblPr firstRow="1">
                <a:tableStyleId>{3C2FFA5D-87B4-456A-9821-1D502468CF0F}</a:tableStyleId>
              </a:tblPr>
              <a:tblGrid>
                <a:gridCol w="2419183"/>
                <a:gridCol w="1099629"/>
                <a:gridCol w="1443263"/>
                <a:gridCol w="1443263"/>
                <a:gridCol w="1443263"/>
              </a:tblGrid>
              <a:tr h="610733">
                <a:tc>
                  <a:txBody>
                    <a:bodyPr/>
                    <a:lstStyle/>
                    <a:p>
                      <a:pPr marL="0" marR="0" algn="l">
                        <a:spcBef>
                          <a:spcPts val="0"/>
                        </a:spcBef>
                        <a:spcAft>
                          <a:spcPts val="0"/>
                        </a:spcAft>
                      </a:pPr>
                      <a:r>
                        <a:rPr lang="en-US" sz="1400" dirty="0">
                          <a:latin typeface="+mn-lt"/>
                        </a:rPr>
                        <a:t>Tribe, Service Unit or Clinic</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latin typeface="+mn-lt"/>
                        </a:rPr>
                        <a:t>Number</a:t>
                      </a:r>
                    </a:p>
                    <a:p>
                      <a:pPr marL="0" marR="0" algn="ctr">
                        <a:spcBef>
                          <a:spcPts val="0"/>
                        </a:spcBef>
                        <a:spcAft>
                          <a:spcPts val="0"/>
                        </a:spcAft>
                      </a:pPr>
                      <a:r>
                        <a:rPr lang="en-US" sz="1400">
                          <a:latin typeface="+mn-lt"/>
                        </a:rPr>
                        <a:t>Screened</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latin typeface="+mn-lt"/>
                        </a:rPr>
                        <a:t>Decay</a:t>
                      </a:r>
                    </a:p>
                    <a:p>
                      <a:pPr marL="0" marR="0" algn="ctr">
                        <a:spcBef>
                          <a:spcPts val="0"/>
                        </a:spcBef>
                        <a:spcAft>
                          <a:spcPts val="0"/>
                        </a:spcAft>
                      </a:pPr>
                      <a:r>
                        <a:rPr lang="en-US" sz="1400">
                          <a:latin typeface="+mn-lt"/>
                        </a:rPr>
                        <a:t>Experience</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latin typeface="+mn-lt"/>
                        </a:rPr>
                        <a:t>Untreated</a:t>
                      </a:r>
                    </a:p>
                    <a:p>
                      <a:pPr marL="0" marR="0" algn="ctr">
                        <a:spcBef>
                          <a:spcPts val="0"/>
                        </a:spcBef>
                        <a:spcAft>
                          <a:spcPts val="0"/>
                        </a:spcAft>
                      </a:pPr>
                      <a:r>
                        <a:rPr lang="en-US" sz="1400">
                          <a:latin typeface="+mn-lt"/>
                        </a:rPr>
                        <a:t>Decay</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latin typeface="+mn-lt"/>
                        </a:rPr>
                        <a:t>Dental</a:t>
                      </a:r>
                    </a:p>
                    <a:p>
                      <a:pPr marL="0" marR="0" algn="ctr">
                        <a:spcBef>
                          <a:spcPts val="0"/>
                        </a:spcBef>
                        <a:spcAft>
                          <a:spcPts val="0"/>
                        </a:spcAft>
                      </a:pPr>
                      <a:r>
                        <a:rPr lang="en-US" sz="1400">
                          <a:latin typeface="+mn-lt"/>
                        </a:rPr>
                        <a:t>Sealants</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Colville Service Unit</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84</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79.8%</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38.1%</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17.9%</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LaPush Dental Clinic</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96.0%</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56.0%</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36.0%</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Lummi Dental</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62</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93.5%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53.2%</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27.4%</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Quinault/Taholah</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41</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70.7%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24.4%</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Sophie Trettevik</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86.8%</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48.7%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55.3%</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Takopid Health Center</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227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81.5%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36.1%</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41.9%</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a:solidFill>
                            <a:srgbClr val="000000"/>
                          </a:solidFill>
                          <a:latin typeface="+mn-lt"/>
                          <a:ea typeface="Calibri"/>
                        </a:rPr>
                        <a:t>Warm Springs</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218</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45.4%</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42.2%</a:t>
                      </a:r>
                      <a:endParaRPr lang="en-US" sz="1400">
                        <a:latin typeface="+mn-lt"/>
                        <a:ea typeface="Calibri"/>
                      </a:endParaRPr>
                    </a:p>
                  </a:txBody>
                  <a:tcPr marL="68580" marR="68580" marT="0" marB="0" anchor="ctr"/>
                </a:tc>
              </a:tr>
              <a:tr h="347007">
                <a:tc>
                  <a:txBody>
                    <a:bodyPr/>
                    <a:lstStyle/>
                    <a:p>
                      <a:pPr marL="0" marR="0" algn="l">
                        <a:spcBef>
                          <a:spcPts val="0"/>
                        </a:spcBef>
                        <a:spcAft>
                          <a:spcPts val="0"/>
                        </a:spcAft>
                      </a:pPr>
                      <a:r>
                        <a:rPr lang="en-US" sz="1400" dirty="0">
                          <a:solidFill>
                            <a:srgbClr val="000000"/>
                          </a:solidFill>
                          <a:latin typeface="+mn-lt"/>
                          <a:ea typeface="Calibri"/>
                        </a:rPr>
                        <a:t>Yakama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59</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76.3%</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30.5%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57.6%</a:t>
                      </a:r>
                      <a:endParaRPr lang="en-US" sz="1400" dirty="0">
                        <a:latin typeface="+mn-lt"/>
                        <a:ea typeface="Calibri"/>
                      </a:endParaRPr>
                    </a:p>
                  </a:txBody>
                  <a:tcPr marL="68580" marR="68580" marT="0" marB="0" anchor="ctr"/>
                </a:tc>
              </a:tr>
              <a:tr h="347007">
                <a:tc>
                  <a:txBody>
                    <a:bodyPr/>
                    <a:lstStyle/>
                    <a:p>
                      <a:pPr marL="0" marR="0" algn="l">
                        <a:spcBef>
                          <a:spcPts val="0"/>
                        </a:spcBef>
                        <a:spcAft>
                          <a:spcPts val="0"/>
                        </a:spcAft>
                      </a:pPr>
                      <a:r>
                        <a:rPr lang="en-US" sz="1400" b="1" dirty="0" smtClean="0">
                          <a:solidFill>
                            <a:schemeClr val="tx2">
                              <a:lumMod val="50000"/>
                            </a:schemeClr>
                          </a:solidFill>
                          <a:latin typeface="+mn-lt"/>
                          <a:ea typeface="Calibri"/>
                        </a:rPr>
                        <a:t>Portland Area Total</a:t>
                      </a:r>
                      <a:endParaRPr lang="en-US" sz="1400" b="1" dirty="0">
                        <a:solidFill>
                          <a:schemeClr val="tx2">
                            <a:lumMod val="50000"/>
                          </a:schemeClr>
                        </a:solidFill>
                        <a:latin typeface="+mn-lt"/>
                        <a:ea typeface="Calibri"/>
                      </a:endParaRPr>
                    </a:p>
                  </a:txBody>
                  <a:tcPr marL="68580" marR="68580" marT="0" marB="0" anchor="ctr"/>
                </a:tc>
                <a:tc>
                  <a:txBody>
                    <a:bodyPr/>
                    <a:lstStyle/>
                    <a:p>
                      <a:pPr marL="0" marR="0" algn="ctr">
                        <a:spcBef>
                          <a:spcPts val="0"/>
                        </a:spcBef>
                        <a:spcAft>
                          <a:spcPts val="0"/>
                        </a:spcAft>
                      </a:pPr>
                      <a:r>
                        <a:rPr lang="en-US" sz="1400" b="1" dirty="0">
                          <a:solidFill>
                            <a:schemeClr val="tx2">
                              <a:lumMod val="50000"/>
                            </a:schemeClr>
                          </a:solidFill>
                        </a:rPr>
                        <a:t>792</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86.7%</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46.7%</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35.7%</a:t>
                      </a:r>
                      <a:endParaRPr lang="en-US" sz="1400" b="1" dirty="0">
                        <a:solidFill>
                          <a:schemeClr val="tx2">
                            <a:lumMod val="50000"/>
                          </a:schemeClr>
                        </a:solidFill>
                        <a:latin typeface="Arial"/>
                        <a:ea typeface="Calibri"/>
                      </a:endParaRPr>
                    </a:p>
                  </a:txBody>
                  <a:tcPr marL="68580" marR="68580" marT="0" marB="0" anchor="ctr"/>
                </a:tc>
              </a:tr>
              <a:tr h="347007">
                <a:tc>
                  <a:txBody>
                    <a:bodyPr/>
                    <a:lstStyle/>
                    <a:p>
                      <a:pPr marL="0" marR="0" algn="l">
                        <a:spcBef>
                          <a:spcPts val="0"/>
                        </a:spcBef>
                        <a:spcAft>
                          <a:spcPts val="0"/>
                        </a:spcAft>
                      </a:pPr>
                      <a:r>
                        <a:rPr lang="en-US" sz="1400" b="1" dirty="0" smtClean="0">
                          <a:solidFill>
                            <a:schemeClr val="tx2">
                              <a:lumMod val="50000"/>
                            </a:schemeClr>
                          </a:solidFill>
                          <a:latin typeface="+mn-lt"/>
                          <a:ea typeface="Calibri"/>
                        </a:rPr>
                        <a:t>IHS Total</a:t>
                      </a:r>
                      <a:endParaRPr lang="en-US" sz="1400" b="1" dirty="0">
                        <a:solidFill>
                          <a:schemeClr val="tx2">
                            <a:lumMod val="50000"/>
                          </a:schemeClr>
                        </a:solidFill>
                        <a:latin typeface="+mn-lt"/>
                        <a:ea typeface="Calibri"/>
                      </a:endParaRPr>
                    </a:p>
                  </a:txBody>
                  <a:tcPr marL="68580" marR="68580" marT="0" marB="0" anchor="ctr"/>
                </a:tc>
                <a:tc>
                  <a:txBody>
                    <a:bodyPr/>
                    <a:lstStyle/>
                    <a:p>
                      <a:pPr marL="0" marR="0" algn="ctr">
                        <a:spcBef>
                          <a:spcPts val="0"/>
                        </a:spcBef>
                        <a:spcAft>
                          <a:spcPts val="0"/>
                        </a:spcAft>
                      </a:pPr>
                      <a:r>
                        <a:rPr lang="en-US" sz="1400" b="1" dirty="0">
                          <a:solidFill>
                            <a:schemeClr val="tx2">
                              <a:lumMod val="50000"/>
                            </a:schemeClr>
                          </a:solidFill>
                        </a:rPr>
                        <a:t>12,511</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83.1%</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47.4%</a:t>
                      </a:r>
                      <a:endParaRPr lang="en-US" sz="1400" b="1" dirty="0">
                        <a:solidFill>
                          <a:schemeClr val="tx2">
                            <a:lumMod val="50000"/>
                          </a:schemeClr>
                        </a:solidFill>
                        <a:latin typeface="Arial"/>
                        <a:ea typeface="Calibri"/>
                      </a:endParaRPr>
                    </a:p>
                  </a:txBody>
                  <a:tcPr marL="68580" marR="68580" marT="0" marB="0" anchor="ctr"/>
                </a:tc>
                <a:tc>
                  <a:txBody>
                    <a:bodyPr/>
                    <a:lstStyle/>
                    <a:p>
                      <a:pPr marL="0" marR="0" algn="ctr">
                        <a:spcBef>
                          <a:spcPts val="0"/>
                        </a:spcBef>
                        <a:spcAft>
                          <a:spcPts val="0"/>
                        </a:spcAft>
                      </a:pPr>
                      <a:r>
                        <a:rPr lang="en-US" sz="1400" b="1" dirty="0" smtClean="0">
                          <a:solidFill>
                            <a:schemeClr val="tx2">
                              <a:lumMod val="50000"/>
                            </a:schemeClr>
                          </a:solidFill>
                        </a:rPr>
                        <a:t>42.1%</a:t>
                      </a:r>
                      <a:endParaRPr lang="en-US" sz="1400" b="1" dirty="0">
                        <a:solidFill>
                          <a:schemeClr val="tx2">
                            <a:lumMod val="50000"/>
                          </a:schemeClr>
                        </a:solidFill>
                        <a:latin typeface="Arial"/>
                        <a:ea typeface="Calibri"/>
                      </a:endParaRPr>
                    </a:p>
                  </a:txBody>
                  <a:tcPr marL="68580" marR="68580" marT="0" marB="0" anchor="ctr"/>
                </a:tc>
              </a:tr>
            </a:tbl>
          </a:graphicData>
        </a:graphic>
      </p:graphicFrame>
      <p:sp>
        <p:nvSpPr>
          <p:cNvPr id="5" name="TextBox 4"/>
          <p:cNvSpPr txBox="1"/>
          <p:nvPr/>
        </p:nvSpPr>
        <p:spPr>
          <a:xfrm>
            <a:off x="93124" y="6066080"/>
            <a:ext cx="6849183" cy="523220"/>
          </a:xfrm>
          <a:prstGeom prst="rect">
            <a:avLst/>
          </a:prstGeom>
          <a:noFill/>
        </p:spPr>
        <p:txBody>
          <a:bodyPr wrap="none" rtlCol="0">
            <a:spAutoFit/>
          </a:bodyPr>
          <a:lstStyle/>
          <a:p>
            <a:r>
              <a:rPr lang="en-US" sz="1400" dirty="0" smtClean="0"/>
              <a:t>Decay </a:t>
            </a:r>
            <a:r>
              <a:rPr lang="en-US" sz="1400" dirty="0" smtClean="0"/>
              <a:t>experience means that a child has had tooth decay sometime in their lifetime</a:t>
            </a:r>
          </a:p>
          <a:p>
            <a:r>
              <a:rPr lang="en-US" sz="1400" dirty="0" smtClean="0"/>
              <a:t>Untreated decay means that the child has decay that has not received appropriate treatment</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School, 6-9 Year Olds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28</a:t>
            </a:fld>
            <a:endParaRPr lang="en-US"/>
          </a:p>
        </p:txBody>
      </p:sp>
      <p:graphicFrame>
        <p:nvGraphicFramePr>
          <p:cNvPr id="6" name="Content Placeholder 5"/>
          <p:cNvGraphicFramePr>
            <a:graphicFrameLocks noGrp="1"/>
          </p:cNvGraphicFramePr>
          <p:nvPr>
            <p:ph sz="quarter" idx="1"/>
          </p:nvPr>
        </p:nvGraphicFramePr>
        <p:xfrm>
          <a:off x="609602" y="1794775"/>
          <a:ext cx="8077198" cy="3737022"/>
        </p:xfrm>
        <a:graphic>
          <a:graphicData uri="http://schemas.openxmlformats.org/drawingml/2006/table">
            <a:tbl>
              <a:tblPr firstRow="1">
                <a:tableStyleId>{3C2FFA5D-87B4-456A-9821-1D502468CF0F}</a:tableStyleId>
              </a:tblPr>
              <a:tblGrid>
                <a:gridCol w="2347235"/>
                <a:gridCol w="1271350"/>
                <a:gridCol w="634868"/>
                <a:gridCol w="848106"/>
                <a:gridCol w="993495"/>
                <a:gridCol w="993495"/>
                <a:gridCol w="988649"/>
              </a:tblGrid>
              <a:tr h="645225">
                <a:tc>
                  <a:txBody>
                    <a:bodyPr/>
                    <a:lstStyle/>
                    <a:p>
                      <a:pPr marL="0" marR="0" algn="l">
                        <a:spcBef>
                          <a:spcPts val="0"/>
                        </a:spcBef>
                        <a:spcAft>
                          <a:spcPts val="0"/>
                        </a:spcAft>
                      </a:pPr>
                      <a:r>
                        <a:rPr lang="en-US" sz="1400" dirty="0">
                          <a:latin typeface="+mn-lt"/>
                        </a:rPr>
                        <a:t>School</a:t>
                      </a:r>
                      <a:endParaRPr lang="en-US" sz="1400" dirty="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City</a:t>
                      </a:r>
                      <a:endParaRPr lang="en-US" sz="140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State</a:t>
                      </a:r>
                      <a:endParaRPr lang="en-US" sz="140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Number Screened</a:t>
                      </a:r>
                      <a:endParaRPr lang="en-US" sz="140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Decay</a:t>
                      </a:r>
                    </a:p>
                    <a:p>
                      <a:pPr marL="0" marR="0" algn="ctr">
                        <a:spcBef>
                          <a:spcPts val="0"/>
                        </a:spcBef>
                        <a:spcAft>
                          <a:spcPts val="0"/>
                        </a:spcAft>
                      </a:pPr>
                      <a:r>
                        <a:rPr lang="en-US" sz="1400">
                          <a:latin typeface="+mn-lt"/>
                        </a:rPr>
                        <a:t>Experience</a:t>
                      </a:r>
                      <a:endParaRPr lang="en-US" sz="140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Untreated</a:t>
                      </a:r>
                    </a:p>
                    <a:p>
                      <a:pPr marL="0" marR="0" algn="ctr">
                        <a:spcBef>
                          <a:spcPts val="0"/>
                        </a:spcBef>
                        <a:spcAft>
                          <a:spcPts val="0"/>
                        </a:spcAft>
                      </a:pPr>
                      <a:r>
                        <a:rPr lang="en-US" sz="1400">
                          <a:latin typeface="+mn-lt"/>
                        </a:rPr>
                        <a:t>Decay</a:t>
                      </a:r>
                      <a:endParaRPr lang="en-US" sz="1400">
                        <a:latin typeface="+mn-lt"/>
                        <a:ea typeface="Calibri"/>
                      </a:endParaRPr>
                    </a:p>
                  </a:txBody>
                  <a:tcPr marL="65685" marR="65685" marT="0" marB="0" anchor="ctr"/>
                </a:tc>
                <a:tc>
                  <a:txBody>
                    <a:bodyPr/>
                    <a:lstStyle/>
                    <a:p>
                      <a:pPr marL="0" marR="0" algn="ctr">
                        <a:spcBef>
                          <a:spcPts val="0"/>
                        </a:spcBef>
                        <a:spcAft>
                          <a:spcPts val="0"/>
                        </a:spcAft>
                      </a:pPr>
                      <a:r>
                        <a:rPr lang="en-US" sz="1400">
                          <a:latin typeface="+mn-lt"/>
                        </a:rPr>
                        <a:t>Dental</a:t>
                      </a:r>
                    </a:p>
                    <a:p>
                      <a:pPr marL="0" marR="0" algn="ctr">
                        <a:spcBef>
                          <a:spcPts val="0"/>
                        </a:spcBef>
                        <a:spcAft>
                          <a:spcPts val="0"/>
                        </a:spcAft>
                      </a:pPr>
                      <a:r>
                        <a:rPr lang="en-US" sz="1400">
                          <a:latin typeface="+mn-lt"/>
                        </a:rPr>
                        <a:t>Sealants</a:t>
                      </a:r>
                      <a:endParaRPr lang="en-US" sz="1400">
                        <a:latin typeface="+mn-lt"/>
                        <a:ea typeface="Calibri"/>
                      </a:endParaRPr>
                    </a:p>
                  </a:txBody>
                  <a:tcPr marL="65685" marR="65685" marT="0" marB="0" anchor="ctr"/>
                </a:tc>
              </a:tr>
              <a:tr h="343533">
                <a:tc>
                  <a:txBody>
                    <a:bodyPr/>
                    <a:lstStyle/>
                    <a:p>
                      <a:pPr marL="0" marR="0" algn="l">
                        <a:spcBef>
                          <a:spcPts val="0"/>
                        </a:spcBef>
                        <a:spcAft>
                          <a:spcPts val="0"/>
                        </a:spcAft>
                      </a:pPr>
                      <a:r>
                        <a:rPr lang="en-US" sz="1400">
                          <a:solidFill>
                            <a:srgbClr val="000000"/>
                          </a:solidFill>
                          <a:latin typeface="+mn-lt"/>
                          <a:ea typeface="Calibri"/>
                        </a:rPr>
                        <a:t>Warm Springs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mn-lt"/>
                          <a:ea typeface="Calibri"/>
                        </a:rPr>
                        <a:t>Warm Springs</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OR</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218</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45.4%</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42.2%</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Lummi Nation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mn-lt"/>
                          <a:ea typeface="Calibri"/>
                        </a:rPr>
                        <a:t>Bellingham</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62</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93.5%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53.2%</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27.4%</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Harrah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Harrah</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59</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76.3%</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30.5%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57.6%</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Quileute Tribal School</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LaPush</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96.0%</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56.0%</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36.0%</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Neah Bay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Neah Bay</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86.8%</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48.7%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55.3%</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Nespelem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Nespelem</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38</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78.9%</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39.5%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13.2%</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Pascal Sherman Indian</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Omak</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80.4%</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37.0%</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21.7%</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Chief Leschi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Puyallup</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227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81.5%</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36.1%</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41.9%</a:t>
                      </a:r>
                      <a:endParaRPr lang="en-US" sz="1400">
                        <a:latin typeface="+mn-lt"/>
                        <a:ea typeface="Calibri"/>
                      </a:endParaRPr>
                    </a:p>
                  </a:txBody>
                  <a:tcPr marL="68580" marR="68580" marT="0" marB="0" anchor="ctr"/>
                </a:tc>
              </a:tr>
              <a:tr h="343533">
                <a:tc>
                  <a:txBody>
                    <a:bodyPr/>
                    <a:lstStyle/>
                    <a:p>
                      <a:pPr marL="0" marR="0" algn="l">
                        <a:spcBef>
                          <a:spcPts val="0"/>
                        </a:spcBef>
                        <a:spcAft>
                          <a:spcPts val="0"/>
                        </a:spcAft>
                      </a:pPr>
                      <a:r>
                        <a:rPr lang="en-US" sz="1400">
                          <a:solidFill>
                            <a:srgbClr val="000000"/>
                          </a:solidFill>
                          <a:latin typeface="+mn-lt"/>
                          <a:ea typeface="Calibri"/>
                        </a:rPr>
                        <a:t>Taholah Elementary</a:t>
                      </a:r>
                      <a:endParaRPr lang="en-US" sz="1400">
                        <a:latin typeface="+mn-lt"/>
                        <a:ea typeface="Calibri"/>
                      </a:endParaRPr>
                    </a:p>
                  </a:txBody>
                  <a:tcPr marL="68580" marR="68580" marT="0" marB="0" anchor="ctr"/>
                </a:tc>
                <a:tc>
                  <a:txBody>
                    <a:bodyPr/>
                    <a:lstStyle/>
                    <a:p>
                      <a:pPr marL="0" marR="0" algn="l">
                        <a:spcBef>
                          <a:spcPts val="0"/>
                        </a:spcBef>
                        <a:spcAft>
                          <a:spcPts val="0"/>
                        </a:spcAft>
                      </a:pPr>
                      <a:r>
                        <a:rPr lang="en-US" sz="1400">
                          <a:solidFill>
                            <a:srgbClr val="000000"/>
                          </a:solidFill>
                          <a:latin typeface="+mn-lt"/>
                          <a:ea typeface="Calibri"/>
                        </a:rPr>
                        <a:t>Taholah</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WA</a:t>
                      </a:r>
                      <a:endParaRPr lang="en-US" sz="1400" dirty="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41</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97.6%</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a:solidFill>
                            <a:srgbClr val="000000"/>
                          </a:solidFill>
                          <a:latin typeface="+mn-lt"/>
                          <a:ea typeface="Calibri"/>
                        </a:rPr>
                        <a:t>70.7%</a:t>
                      </a:r>
                      <a:endParaRPr lang="en-US" sz="1400">
                        <a:latin typeface="+mn-lt"/>
                        <a:ea typeface="Calibri"/>
                      </a:endParaRPr>
                    </a:p>
                  </a:txBody>
                  <a:tcPr marL="68580" marR="68580" marT="0" marB="0" anchor="ctr"/>
                </a:tc>
                <a:tc>
                  <a:txBody>
                    <a:bodyPr/>
                    <a:lstStyle/>
                    <a:p>
                      <a:pPr marL="0" marR="0" algn="ctr">
                        <a:spcBef>
                          <a:spcPts val="0"/>
                        </a:spcBef>
                        <a:spcAft>
                          <a:spcPts val="0"/>
                        </a:spcAft>
                      </a:pPr>
                      <a:r>
                        <a:rPr lang="en-US" sz="1400" dirty="0">
                          <a:solidFill>
                            <a:srgbClr val="000000"/>
                          </a:solidFill>
                          <a:latin typeface="+mn-lt"/>
                          <a:ea typeface="Calibri"/>
                        </a:rPr>
                        <a:t>24.4%</a:t>
                      </a:r>
                      <a:endParaRPr lang="en-US" sz="1400" dirty="0">
                        <a:latin typeface="+mn-lt"/>
                        <a:ea typeface="Calibri"/>
                      </a:endParaRPr>
                    </a:p>
                  </a:txBody>
                  <a:tcPr marL="68580" marR="68580" marT="0" marB="0" anchor="ctr"/>
                </a:tc>
              </a:tr>
            </a:tbl>
          </a:graphicData>
        </a:graphic>
      </p:graphicFrame>
      <p:sp>
        <p:nvSpPr>
          <p:cNvPr id="5" name="TextBox 4"/>
          <p:cNvSpPr txBox="1"/>
          <p:nvPr/>
        </p:nvSpPr>
        <p:spPr>
          <a:xfrm>
            <a:off x="93124" y="6066080"/>
            <a:ext cx="6849183" cy="523220"/>
          </a:xfrm>
          <a:prstGeom prst="rect">
            <a:avLst/>
          </a:prstGeom>
          <a:noFill/>
        </p:spPr>
        <p:txBody>
          <a:bodyPr wrap="none" rtlCol="0">
            <a:spAutoFit/>
          </a:bodyPr>
          <a:lstStyle/>
          <a:p>
            <a:r>
              <a:rPr lang="en-US" sz="1400" dirty="0" smtClean="0"/>
              <a:t>Decay </a:t>
            </a:r>
            <a:r>
              <a:rPr lang="en-US" sz="1400" dirty="0" smtClean="0"/>
              <a:t>experience means that a child has had tooth decay sometime in their lifetime</a:t>
            </a:r>
          </a:p>
          <a:p>
            <a:r>
              <a:rPr lang="en-US" sz="1400" dirty="0" smtClean="0"/>
              <a:t>Untreated decay means that the child has decay that has not received appropriate treatment</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29</a:t>
            </a:fld>
            <a:endParaRPr lang="en-US"/>
          </a:p>
        </p:txBody>
      </p:sp>
      <p:pic>
        <p:nvPicPr>
          <p:cNvPr id="44036" name="Picture 4" descr="http://library.sasaustin.org/images/question.jpg"/>
          <p:cNvPicPr>
            <a:picLocks noGrp="1" noChangeAspect="1" noChangeArrowheads="1"/>
          </p:cNvPicPr>
          <p:nvPr>
            <p:ph sz="quarter" idx="1"/>
          </p:nvPr>
        </p:nvPicPr>
        <p:blipFill>
          <a:blip r:embed="rId2" cstate="print"/>
          <a:srcRect/>
          <a:stretch>
            <a:fillRect/>
          </a:stretch>
        </p:blipFill>
        <p:spPr bwMode="auto">
          <a:xfrm>
            <a:off x="1828800" y="1981200"/>
            <a:ext cx="5811060" cy="38770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hy\Documents\Kathy's Work\Indian Health Service\2010 BSS Survey\Final Report\Photos\zipped-album-1g3s18hn-6tnp-id0ykp4bq-219396zeo00\Indian pictures\0095.jpg"/>
          <p:cNvPicPr>
            <a:picLocks noChangeAspect="1" noChangeArrowheads="1"/>
          </p:cNvPicPr>
          <p:nvPr/>
        </p:nvPicPr>
        <p:blipFill>
          <a:blip r:embed="rId2" cstate="print"/>
          <a:srcRect l="28556" t="26667" r="33249" b="4444"/>
          <a:stretch>
            <a:fillRect/>
          </a:stretch>
        </p:blipFill>
        <p:spPr bwMode="auto">
          <a:xfrm>
            <a:off x="609600" y="1752600"/>
            <a:ext cx="1600200" cy="4343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normAutofit/>
          </a:bodyPr>
          <a:lstStyle/>
          <a:p>
            <a:r>
              <a:rPr lang="en-US" dirty="0" smtClean="0"/>
              <a:t>Introduction</a:t>
            </a:r>
            <a:endParaRPr lang="en-US" dirty="0"/>
          </a:p>
        </p:txBody>
      </p:sp>
      <p:sp>
        <p:nvSpPr>
          <p:cNvPr id="4" name="Content Placeholder 3"/>
          <p:cNvSpPr>
            <a:spLocks noGrp="1"/>
          </p:cNvSpPr>
          <p:nvPr>
            <p:ph sz="quarter" idx="1"/>
          </p:nvPr>
        </p:nvSpPr>
        <p:spPr/>
        <p:txBody>
          <a:bodyPr>
            <a:normAutofit/>
          </a:bodyPr>
          <a:lstStyle/>
          <a:p>
            <a:pPr marL="404813" indent="-404813"/>
            <a:r>
              <a:rPr lang="en-US" sz="3200" dirty="0" smtClean="0"/>
              <a:t>Good oral health is important to a child’s social, physical and mental development</a:t>
            </a:r>
          </a:p>
          <a:p>
            <a:pPr marL="404813" indent="-404813"/>
            <a:r>
              <a:rPr lang="en-US" sz="3200" dirty="0" smtClean="0"/>
              <a:t>Even though tooth decay can be prevented, most American Indian and Alaska Native (AI/AN) children still get cavities </a:t>
            </a:r>
            <a:endParaRPr lang="en-US" sz="3200" dirty="0"/>
          </a:p>
        </p:txBody>
      </p:sp>
      <p:sp>
        <p:nvSpPr>
          <p:cNvPr id="6" name="Slide Number Placeholder 5"/>
          <p:cNvSpPr>
            <a:spLocks noGrp="1"/>
          </p:cNvSpPr>
          <p:nvPr>
            <p:ph type="sldNum" sz="quarter" idx="12"/>
          </p:nvPr>
        </p:nvSpPr>
        <p:spPr/>
        <p:txBody>
          <a:bodyPr>
            <a:normAutofit fontScale="85000" lnSpcReduction="20000"/>
          </a:bodyPr>
          <a:lstStyle/>
          <a:p>
            <a:fld id="{8CD8F20A-9AC5-4046-825C-F82F754CE67F}"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lstStyle/>
          <a:p>
            <a:r>
              <a:rPr lang="en-US" dirty="0" smtClean="0"/>
              <a:t>If left untreated, tooth decay can</a:t>
            </a:r>
          </a:p>
          <a:p>
            <a:pPr lvl="1"/>
            <a:r>
              <a:rPr lang="en-US" dirty="0" smtClean="0"/>
              <a:t>Affect a child’s growth</a:t>
            </a:r>
          </a:p>
          <a:p>
            <a:pPr lvl="1"/>
            <a:r>
              <a:rPr lang="en-US" dirty="0" smtClean="0"/>
              <a:t>Result in significant pain &amp; infection</a:t>
            </a:r>
          </a:p>
          <a:p>
            <a:pPr lvl="1"/>
            <a:r>
              <a:rPr lang="en-US" dirty="0" smtClean="0"/>
              <a:t>Diminish a child’s overall quality of life</a:t>
            </a:r>
          </a:p>
        </p:txBody>
      </p:sp>
      <p:grpSp>
        <p:nvGrpSpPr>
          <p:cNvPr id="4" name="Group 6"/>
          <p:cNvGrpSpPr/>
          <p:nvPr/>
        </p:nvGrpSpPr>
        <p:grpSpPr>
          <a:xfrm>
            <a:off x="2552700" y="4127625"/>
            <a:ext cx="4038600" cy="1386840"/>
            <a:chOff x="1295400" y="5029200"/>
            <a:chExt cx="4038600" cy="1386840"/>
          </a:xfrm>
        </p:grpSpPr>
        <p:pic>
          <p:nvPicPr>
            <p:cNvPr id="5" name="Picture 4" descr="Tooth Decay.jpg"/>
            <p:cNvPicPr>
              <a:picLocks noChangeAspect="1"/>
            </p:cNvPicPr>
            <p:nvPr/>
          </p:nvPicPr>
          <p:blipFill>
            <a:blip r:embed="rId3" cstate="screen"/>
            <a:stretch>
              <a:fillRect/>
            </a:stretch>
          </p:blipFill>
          <p:spPr>
            <a:xfrm>
              <a:off x="1295400" y="5029200"/>
              <a:ext cx="2071699" cy="138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505200" y="5399455"/>
              <a:ext cx="1828800" cy="646331"/>
            </a:xfrm>
            <a:prstGeom prst="rect">
              <a:avLst/>
            </a:prstGeom>
            <a:noFill/>
          </p:spPr>
          <p:txBody>
            <a:bodyPr wrap="square" rtlCol="0">
              <a:spAutoFit/>
            </a:bodyPr>
            <a:lstStyle/>
            <a:p>
              <a:pPr algn="ctr"/>
              <a:r>
                <a:rPr lang="en-US" dirty="0" smtClean="0"/>
                <a:t>Young Child with</a:t>
              </a:r>
            </a:p>
            <a:p>
              <a:pPr algn="ctr"/>
              <a:r>
                <a:rPr lang="en-US" dirty="0" smtClean="0"/>
                <a:t>Advanced Decay</a:t>
              </a: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Two IHS Oral Health Surveys</a:t>
            </a:r>
            <a:endParaRPr lang="en-US" dirty="0"/>
          </a:p>
        </p:txBody>
      </p:sp>
      <p:sp>
        <p:nvSpPr>
          <p:cNvPr id="10" name="Content Placeholder 9"/>
          <p:cNvSpPr>
            <a:spLocks noGrp="1"/>
          </p:cNvSpPr>
          <p:nvPr>
            <p:ph sz="quarter" idx="2"/>
          </p:nvPr>
        </p:nvSpPr>
        <p:spPr/>
        <p:txBody>
          <a:bodyPr/>
          <a:lstStyle/>
          <a:p>
            <a:r>
              <a:rPr lang="en-US" dirty="0" smtClean="0"/>
              <a:t>2010</a:t>
            </a:r>
          </a:p>
          <a:p>
            <a:pPr marL="320040" lvl="1" indent="-320040">
              <a:spcBef>
                <a:spcPts val="700"/>
              </a:spcBef>
              <a:buClr>
                <a:schemeClr val="accent2"/>
              </a:buClr>
              <a:buSzPct val="60000"/>
              <a:buFont typeface="Wingdings"/>
              <a:buChar char=""/>
            </a:pPr>
            <a:r>
              <a:rPr lang="en-US" dirty="0" smtClean="0"/>
              <a:t>8,461 AI/AN </a:t>
            </a:r>
            <a:r>
              <a:rPr lang="en-US" dirty="0" smtClean="0"/>
              <a:t>children</a:t>
            </a:r>
          </a:p>
          <a:p>
            <a:pPr marL="594360" lvl="2" indent="-320040">
              <a:spcBef>
                <a:spcPts val="700"/>
              </a:spcBef>
              <a:buSzPct val="60000"/>
              <a:buFont typeface="Wingdings"/>
              <a:buChar char=""/>
            </a:pPr>
            <a:r>
              <a:rPr lang="en-US" dirty="0" smtClean="0"/>
              <a:t>63 </a:t>
            </a:r>
            <a:r>
              <a:rPr lang="en-US" dirty="0" smtClean="0"/>
              <a:t>Tribal and IHS </a:t>
            </a:r>
            <a:r>
              <a:rPr lang="en-US" dirty="0" smtClean="0"/>
              <a:t>sites</a:t>
            </a:r>
          </a:p>
          <a:p>
            <a:pPr marL="320040" lvl="1" indent="-320040">
              <a:spcBef>
                <a:spcPts val="700"/>
              </a:spcBef>
              <a:buSzPct val="60000"/>
              <a:buFont typeface="Wingdings"/>
              <a:buChar char=""/>
            </a:pPr>
            <a:r>
              <a:rPr lang="en-US" dirty="0" smtClean="0"/>
              <a:t>Children screened at</a:t>
            </a:r>
          </a:p>
          <a:p>
            <a:pPr marL="594360" lvl="2" indent="-320040">
              <a:spcBef>
                <a:spcPts val="700"/>
              </a:spcBef>
              <a:buSzPct val="60000"/>
              <a:buFont typeface="Wingdings"/>
              <a:buChar char=""/>
            </a:pPr>
            <a:r>
              <a:rPr lang="en-US" dirty="0" smtClean="0"/>
              <a:t>WIC</a:t>
            </a:r>
          </a:p>
          <a:p>
            <a:pPr marL="594360" lvl="2" indent="-320040">
              <a:spcBef>
                <a:spcPts val="700"/>
              </a:spcBef>
              <a:buSzPct val="60000"/>
              <a:buFont typeface="Wingdings"/>
              <a:buChar char=""/>
            </a:pPr>
            <a:r>
              <a:rPr lang="en-US" dirty="0" smtClean="0"/>
              <a:t>Well-child</a:t>
            </a:r>
          </a:p>
          <a:p>
            <a:pPr marL="594360" lvl="2" indent="-320040">
              <a:spcBef>
                <a:spcPts val="700"/>
              </a:spcBef>
              <a:buSzPct val="60000"/>
              <a:buFont typeface="Wingdings"/>
              <a:buChar char=""/>
            </a:pPr>
            <a:r>
              <a:rPr lang="en-US" dirty="0" smtClean="0"/>
              <a:t>Head Start &amp; Early HS</a:t>
            </a:r>
            <a:endParaRPr lang="en-US" dirty="0" smtClean="0"/>
          </a:p>
          <a:p>
            <a:endParaRPr lang="en-US" dirty="0" smtClean="0"/>
          </a:p>
          <a:p>
            <a:endParaRPr lang="en-US" dirty="0"/>
          </a:p>
        </p:txBody>
      </p:sp>
      <p:sp>
        <p:nvSpPr>
          <p:cNvPr id="12" name="Content Placeholder 11"/>
          <p:cNvSpPr>
            <a:spLocks noGrp="1"/>
          </p:cNvSpPr>
          <p:nvPr>
            <p:ph sz="quarter" idx="4"/>
          </p:nvPr>
        </p:nvSpPr>
        <p:spPr/>
        <p:txBody>
          <a:bodyPr/>
          <a:lstStyle/>
          <a:p>
            <a:r>
              <a:rPr lang="en-US" dirty="0" smtClean="0"/>
              <a:t>2011-2012</a:t>
            </a:r>
          </a:p>
          <a:p>
            <a:pPr marL="320040" lvl="1" indent="-320040">
              <a:spcBef>
                <a:spcPts val="700"/>
              </a:spcBef>
              <a:buClr>
                <a:schemeClr val="accent2"/>
              </a:buClr>
              <a:buSzPct val="60000"/>
              <a:buFont typeface="Wingdings"/>
              <a:buChar char=""/>
            </a:pPr>
            <a:r>
              <a:rPr lang="en-US" dirty="0" smtClean="0"/>
              <a:t>15,611 </a:t>
            </a:r>
            <a:r>
              <a:rPr lang="en-US" dirty="0" smtClean="0"/>
              <a:t>children</a:t>
            </a:r>
          </a:p>
          <a:p>
            <a:pPr marL="594360" lvl="2" indent="-320040">
              <a:spcBef>
                <a:spcPts val="700"/>
              </a:spcBef>
              <a:buSzPct val="60000"/>
              <a:buFont typeface="Wingdings"/>
              <a:buChar char=""/>
            </a:pPr>
            <a:r>
              <a:rPr lang="en-US" dirty="0" smtClean="0"/>
              <a:t>186 </a:t>
            </a:r>
            <a:r>
              <a:rPr lang="en-US" dirty="0" smtClean="0"/>
              <a:t>schools in 19 </a:t>
            </a:r>
            <a:r>
              <a:rPr lang="en-US" dirty="0" smtClean="0"/>
              <a:t>states</a:t>
            </a:r>
          </a:p>
          <a:p>
            <a:pPr marL="320040" lvl="1" indent="-320040">
              <a:spcBef>
                <a:spcPts val="700"/>
              </a:spcBef>
              <a:buSzPct val="60000"/>
              <a:buFont typeface="Wingdings"/>
              <a:buChar char=""/>
            </a:pPr>
            <a:r>
              <a:rPr lang="en-US" dirty="0" smtClean="0"/>
              <a:t>Children screened at</a:t>
            </a:r>
          </a:p>
          <a:p>
            <a:pPr marL="594360" lvl="2" indent="-320040">
              <a:spcBef>
                <a:spcPts val="700"/>
              </a:spcBef>
              <a:buSzPct val="60000"/>
              <a:buFont typeface="Wingdings"/>
              <a:buChar char=""/>
            </a:pPr>
            <a:r>
              <a:rPr lang="en-US" dirty="0" smtClean="0"/>
              <a:t>Public, private, BIA schools with 50% or more AI/AN</a:t>
            </a:r>
          </a:p>
          <a:p>
            <a:pPr marL="594360" lvl="2" indent="-320040">
              <a:spcBef>
                <a:spcPts val="700"/>
              </a:spcBef>
              <a:buSzPct val="60000"/>
              <a:buFont typeface="Wingdings"/>
              <a:buChar char=""/>
            </a:pPr>
            <a:r>
              <a:rPr lang="en-US" dirty="0" smtClean="0"/>
              <a:t>K, 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grade</a:t>
            </a:r>
            <a:endParaRPr lang="en-US" dirty="0" smtClean="0"/>
          </a:p>
          <a:p>
            <a:endParaRPr lang="en-US" dirty="0" smtClean="0"/>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8CD8F20A-9AC5-4046-825C-F82F754CE67F}" type="slidenum">
              <a:rPr lang="en-US" smtClean="0"/>
              <a:pPr/>
              <a:t>5</a:t>
            </a:fld>
            <a:endParaRPr lang="en-US"/>
          </a:p>
        </p:txBody>
      </p:sp>
      <p:sp>
        <p:nvSpPr>
          <p:cNvPr id="9" name="Text Placeholder 8"/>
          <p:cNvSpPr>
            <a:spLocks noGrp="1"/>
          </p:cNvSpPr>
          <p:nvPr>
            <p:ph type="body" sz="quarter" idx="1"/>
          </p:nvPr>
        </p:nvSpPr>
        <p:spPr/>
        <p:txBody>
          <a:bodyPr/>
          <a:lstStyle/>
          <a:p>
            <a:r>
              <a:rPr lang="en-US" dirty="0" smtClean="0"/>
              <a:t>Preschool Children 1-5 Years</a:t>
            </a:r>
            <a:endParaRPr lang="en-US" dirty="0"/>
          </a:p>
        </p:txBody>
      </p:sp>
      <p:sp>
        <p:nvSpPr>
          <p:cNvPr id="11" name="Text Placeholder 10"/>
          <p:cNvSpPr>
            <a:spLocks noGrp="1"/>
          </p:cNvSpPr>
          <p:nvPr>
            <p:ph type="body" sz="quarter" idx="3"/>
          </p:nvPr>
        </p:nvSpPr>
        <p:spPr/>
        <p:txBody>
          <a:bodyPr/>
          <a:lstStyle/>
          <a:p>
            <a:r>
              <a:rPr lang="en-US" dirty="0" smtClean="0"/>
              <a:t>School Children 6-9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Portland Area Only</a:t>
            </a:r>
            <a:endParaRPr lang="en-US" dirty="0"/>
          </a:p>
        </p:txBody>
      </p:sp>
      <p:sp>
        <p:nvSpPr>
          <p:cNvPr id="13" name="Content Placeholder 12"/>
          <p:cNvSpPr>
            <a:spLocks noGrp="1"/>
          </p:cNvSpPr>
          <p:nvPr>
            <p:ph sz="quarter" idx="2"/>
          </p:nvPr>
        </p:nvSpPr>
        <p:spPr/>
        <p:txBody>
          <a:bodyPr>
            <a:normAutofit/>
          </a:bodyPr>
          <a:lstStyle/>
          <a:p>
            <a:r>
              <a:rPr lang="en-US" sz="2800" dirty="0" smtClean="0"/>
              <a:t>594 </a:t>
            </a:r>
            <a:r>
              <a:rPr lang="en-US" sz="2800" dirty="0" smtClean="0"/>
              <a:t>children</a:t>
            </a:r>
          </a:p>
          <a:p>
            <a:pPr lvl="1"/>
            <a:r>
              <a:rPr lang="en-US" sz="2400" dirty="0" smtClean="0"/>
              <a:t>7 </a:t>
            </a:r>
            <a:r>
              <a:rPr lang="en-US" sz="2400" dirty="0" smtClean="0"/>
              <a:t>different </a:t>
            </a:r>
            <a:r>
              <a:rPr lang="en-US" sz="2400" dirty="0" smtClean="0"/>
              <a:t>sites</a:t>
            </a:r>
          </a:p>
          <a:p>
            <a:pPr lvl="2"/>
            <a:r>
              <a:rPr lang="en-US" sz="2000" dirty="0" smtClean="0"/>
              <a:t>Northern Idaho</a:t>
            </a:r>
          </a:p>
          <a:p>
            <a:pPr lvl="2"/>
            <a:r>
              <a:rPr lang="en-US" sz="2000" dirty="0" smtClean="0"/>
              <a:t>Lummi</a:t>
            </a:r>
            <a:endParaRPr lang="en-US" sz="2000" dirty="0" smtClean="0"/>
          </a:p>
          <a:p>
            <a:pPr lvl="2"/>
            <a:r>
              <a:rPr lang="en-US" sz="2000" dirty="0" smtClean="0"/>
              <a:t>Puyallup</a:t>
            </a:r>
          </a:p>
          <a:p>
            <a:pPr lvl="2"/>
            <a:r>
              <a:rPr lang="en-US" sz="2000" dirty="0" smtClean="0"/>
              <a:t>Umatilla</a:t>
            </a:r>
          </a:p>
          <a:p>
            <a:pPr lvl="2"/>
            <a:r>
              <a:rPr lang="en-US" sz="2000" dirty="0" err="1" smtClean="0"/>
              <a:t>Wellpinit</a:t>
            </a:r>
            <a:endParaRPr lang="en-US" sz="2000" dirty="0" smtClean="0"/>
          </a:p>
          <a:p>
            <a:pPr lvl="2"/>
            <a:r>
              <a:rPr lang="en-US" sz="2000" dirty="0" smtClean="0"/>
              <a:t>Grand </a:t>
            </a:r>
            <a:r>
              <a:rPr lang="en-US" sz="2000" dirty="0" err="1" smtClean="0"/>
              <a:t>Ronde</a:t>
            </a:r>
            <a:endParaRPr lang="en-US" sz="2000" dirty="0" smtClean="0"/>
          </a:p>
          <a:p>
            <a:pPr lvl="2"/>
            <a:r>
              <a:rPr lang="en-US" sz="2000" dirty="0" smtClean="0"/>
              <a:t>Yakama</a:t>
            </a:r>
          </a:p>
          <a:p>
            <a:pPr lvl="2"/>
            <a:endParaRPr lang="en-US" sz="2100" dirty="0" smtClean="0"/>
          </a:p>
          <a:p>
            <a:pPr lvl="1"/>
            <a:endParaRPr lang="en-US" dirty="0"/>
          </a:p>
        </p:txBody>
      </p:sp>
      <p:sp>
        <p:nvSpPr>
          <p:cNvPr id="4" name="Content Placeholder 3"/>
          <p:cNvSpPr>
            <a:spLocks noGrp="1"/>
          </p:cNvSpPr>
          <p:nvPr>
            <p:ph sz="quarter" idx="4"/>
          </p:nvPr>
        </p:nvSpPr>
        <p:spPr/>
        <p:txBody>
          <a:bodyPr>
            <a:normAutofit fontScale="85000" lnSpcReduction="20000"/>
          </a:bodyPr>
          <a:lstStyle/>
          <a:p>
            <a:r>
              <a:rPr lang="en-US" sz="3300" dirty="0" smtClean="0"/>
              <a:t>792 children</a:t>
            </a:r>
          </a:p>
          <a:p>
            <a:pPr lvl="1"/>
            <a:r>
              <a:rPr lang="en-US" sz="2800" dirty="0" smtClean="0"/>
              <a:t>9 schools</a:t>
            </a:r>
          </a:p>
          <a:p>
            <a:pPr lvl="2"/>
            <a:r>
              <a:rPr lang="en-US" dirty="0" smtClean="0"/>
              <a:t>Warm Springs, OR</a:t>
            </a:r>
          </a:p>
          <a:p>
            <a:pPr lvl="2"/>
            <a:r>
              <a:rPr lang="en-US" dirty="0" smtClean="0"/>
              <a:t>Bellingham, WA</a:t>
            </a:r>
          </a:p>
          <a:p>
            <a:pPr lvl="2"/>
            <a:r>
              <a:rPr lang="en-US" dirty="0" smtClean="0"/>
              <a:t>Harrah, WA</a:t>
            </a:r>
          </a:p>
          <a:p>
            <a:pPr lvl="2"/>
            <a:r>
              <a:rPr lang="en-US" dirty="0" err="1" smtClean="0"/>
              <a:t>LaPush</a:t>
            </a:r>
            <a:r>
              <a:rPr lang="en-US" dirty="0" smtClean="0"/>
              <a:t>, WA</a:t>
            </a:r>
          </a:p>
          <a:p>
            <a:pPr lvl="2"/>
            <a:r>
              <a:rPr lang="en-US" dirty="0" err="1" smtClean="0"/>
              <a:t>Neah</a:t>
            </a:r>
            <a:r>
              <a:rPr lang="en-US" dirty="0" smtClean="0"/>
              <a:t> Bay, WA</a:t>
            </a:r>
          </a:p>
          <a:p>
            <a:pPr lvl="2"/>
            <a:r>
              <a:rPr lang="en-US" dirty="0" err="1" smtClean="0"/>
              <a:t>Nespelem</a:t>
            </a:r>
            <a:r>
              <a:rPr lang="en-US" dirty="0" smtClean="0"/>
              <a:t>, WA</a:t>
            </a:r>
          </a:p>
          <a:p>
            <a:pPr lvl="2"/>
            <a:r>
              <a:rPr lang="en-US" dirty="0" smtClean="0"/>
              <a:t>Omak, WA</a:t>
            </a:r>
          </a:p>
          <a:p>
            <a:pPr lvl="2"/>
            <a:r>
              <a:rPr lang="en-US" dirty="0" smtClean="0"/>
              <a:t>Puyallup, WA</a:t>
            </a:r>
          </a:p>
          <a:p>
            <a:pPr lvl="2"/>
            <a:r>
              <a:rPr lang="en-US" dirty="0" err="1" smtClean="0"/>
              <a:t>Taholah</a:t>
            </a:r>
            <a:r>
              <a:rPr lang="en-US" dirty="0" smtClean="0"/>
              <a:t>, WA</a:t>
            </a:r>
          </a:p>
          <a:p>
            <a:pPr lvl="3"/>
            <a:endParaRPr lang="en-US" dirty="0" smtClean="0"/>
          </a:p>
          <a:p>
            <a:pPr lvl="3"/>
            <a:endParaRPr lang="en-US" dirty="0" smtClean="0"/>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8CD8F20A-9AC5-4046-825C-F82F754CE67F}" type="slidenum">
              <a:rPr lang="en-US" smtClean="0"/>
              <a:pPr/>
              <a:t>6</a:t>
            </a:fld>
            <a:endParaRPr lang="en-US"/>
          </a:p>
        </p:txBody>
      </p:sp>
      <p:sp>
        <p:nvSpPr>
          <p:cNvPr id="12" name="Text Placeholder 11"/>
          <p:cNvSpPr>
            <a:spLocks noGrp="1"/>
          </p:cNvSpPr>
          <p:nvPr>
            <p:ph type="body" sz="quarter" idx="1"/>
          </p:nvPr>
        </p:nvSpPr>
        <p:spPr/>
        <p:txBody>
          <a:bodyPr/>
          <a:lstStyle/>
          <a:p>
            <a:r>
              <a:rPr lang="en-US" dirty="0" smtClean="0"/>
              <a:t>Preschool Children 1-5 </a:t>
            </a:r>
            <a:r>
              <a:rPr lang="en-US" dirty="0" smtClean="0"/>
              <a:t>Years</a:t>
            </a:r>
            <a:endParaRPr lang="en-US" dirty="0" smtClean="0"/>
          </a:p>
        </p:txBody>
      </p:sp>
      <p:sp>
        <p:nvSpPr>
          <p:cNvPr id="7" name="Text Placeholder 6"/>
          <p:cNvSpPr>
            <a:spLocks noGrp="1"/>
          </p:cNvSpPr>
          <p:nvPr>
            <p:ph type="body" sz="quarter" idx="3"/>
          </p:nvPr>
        </p:nvSpPr>
        <p:spPr/>
        <p:txBody>
          <a:bodyPr/>
          <a:lstStyle/>
          <a:p>
            <a:r>
              <a:rPr lang="en-US" dirty="0" smtClean="0"/>
              <a:t>School Children 6-9 Years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Autofit/>
          </a:bodyPr>
          <a:lstStyle/>
          <a:p>
            <a:r>
              <a:rPr lang="en-US" sz="4400" dirty="0" smtClean="0"/>
              <a:t>Tooth decay is a significant health problem for AI/AN </a:t>
            </a:r>
            <a:r>
              <a:rPr lang="en-US" sz="4400" dirty="0" smtClean="0"/>
              <a:t>children.</a:t>
            </a:r>
            <a:endParaRPr lang="en-US" sz="4400" dirty="0"/>
          </a:p>
        </p:txBody>
      </p:sp>
      <p:sp>
        <p:nvSpPr>
          <p:cNvPr id="5" name="Title 4"/>
          <p:cNvSpPr>
            <a:spLocks noGrp="1"/>
          </p:cNvSpPr>
          <p:nvPr>
            <p:ph type="title"/>
          </p:nvPr>
        </p:nvSpPr>
        <p:spPr/>
        <p:txBody>
          <a:bodyPr/>
          <a:lstStyle/>
          <a:p>
            <a:r>
              <a:rPr lang="en-US" dirty="0" smtClean="0"/>
              <a:t>Key Finding #1</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Key Finding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CD8F20A-9AC5-4046-825C-F82F754CE67F}" type="slidenum">
              <a:rPr lang="en-US" smtClean="0"/>
              <a:pPr/>
              <a:t>8</a:t>
            </a:fld>
            <a:endParaRPr lang="en-US"/>
          </a:p>
        </p:txBody>
      </p:sp>
      <p:sp>
        <p:nvSpPr>
          <p:cNvPr id="7" name="Text Placeholder 6"/>
          <p:cNvSpPr>
            <a:spLocks noGrp="1"/>
          </p:cNvSpPr>
          <p:nvPr>
            <p:ph type="body" idx="2"/>
          </p:nvPr>
        </p:nvSpPr>
        <p:spPr>
          <a:xfrm>
            <a:off x="609600" y="1752600"/>
            <a:ext cx="1905000" cy="4343400"/>
          </a:xfrm>
        </p:spPr>
        <p:txBody>
          <a:bodyPr/>
          <a:lstStyle/>
          <a:p>
            <a:r>
              <a:rPr lang="en-US" dirty="0" smtClean="0"/>
              <a:t>Tooth </a:t>
            </a:r>
            <a:r>
              <a:rPr lang="en-US" dirty="0" smtClean="0"/>
              <a:t>decay is the </a:t>
            </a:r>
            <a:r>
              <a:rPr lang="en-US" dirty="0" smtClean="0"/>
              <a:t>most </a:t>
            </a:r>
            <a:r>
              <a:rPr lang="en-US" dirty="0" smtClean="0"/>
              <a:t>common chronic </a:t>
            </a:r>
            <a:r>
              <a:rPr lang="en-US" dirty="0" smtClean="0"/>
              <a:t>disease of childhood; </a:t>
            </a:r>
            <a:r>
              <a:rPr lang="en-US" dirty="0" smtClean="0"/>
              <a:t>five times more common than obesity.</a:t>
            </a:r>
          </a:p>
          <a:p>
            <a:endParaRPr lang="en-US" dirty="0"/>
          </a:p>
        </p:txBody>
      </p:sp>
      <p:graphicFrame>
        <p:nvGraphicFramePr>
          <p:cNvPr id="8" name="Picture Placeholder 7"/>
          <p:cNvGraphicFramePr>
            <a:graphicFrameLocks noGrp="1"/>
          </p:cNvGraphicFramePr>
          <p:nvPr>
            <p:ph sz="quarter" idx="1"/>
          </p:nvPr>
        </p:nvGraphicFramePr>
        <p:xfrm>
          <a:off x="2667000" y="1752600"/>
          <a:ext cx="6096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Autofit/>
          </a:bodyPr>
          <a:lstStyle/>
          <a:p>
            <a:pPr>
              <a:spcBef>
                <a:spcPts val="1200"/>
              </a:spcBef>
            </a:pPr>
            <a:r>
              <a:rPr lang="en-US" sz="4400" dirty="0" smtClean="0"/>
              <a:t>Early prevention, before the age of two, is essential to reduce the prevalence of tooth decay in AI/AN </a:t>
            </a:r>
            <a:r>
              <a:rPr lang="en-US" sz="4400" dirty="0" smtClean="0"/>
              <a:t>children</a:t>
            </a:r>
            <a:r>
              <a:rPr lang="en-US" sz="4400" dirty="0" smtClean="0"/>
              <a:t>.</a:t>
            </a:r>
            <a:endParaRPr lang="en-US" sz="4400" dirty="0" smtClean="0"/>
          </a:p>
        </p:txBody>
      </p:sp>
      <p:sp>
        <p:nvSpPr>
          <p:cNvPr id="5" name="Title 4"/>
          <p:cNvSpPr>
            <a:spLocks noGrp="1"/>
          </p:cNvSpPr>
          <p:nvPr>
            <p:ph type="title"/>
          </p:nvPr>
        </p:nvSpPr>
        <p:spPr/>
        <p:txBody>
          <a:bodyPr/>
          <a:lstStyle/>
          <a:p>
            <a:r>
              <a:rPr lang="en-US" dirty="0" smtClean="0"/>
              <a:t>Key Finding #2</a:t>
            </a:r>
            <a:endParaRPr lang="en-US" dirty="0"/>
          </a:p>
        </p:txBody>
      </p:sp>
      <p:sp>
        <p:nvSpPr>
          <p:cNvPr id="4" name="Slide Number Placeholder 3"/>
          <p:cNvSpPr>
            <a:spLocks noGrp="1"/>
          </p:cNvSpPr>
          <p:nvPr>
            <p:ph type="sldNum" sz="quarter" idx="11"/>
          </p:nvPr>
        </p:nvSpPr>
        <p:spPr/>
        <p:txBody>
          <a:bodyPr/>
          <a:lstStyle/>
          <a:p>
            <a:fld id="{8CD8F20A-9AC5-4046-825C-F82F754CE67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2147</TotalTime>
  <Words>1245</Words>
  <Application>Microsoft Office PowerPoint</Application>
  <PresentationFormat>On-screen Show (4:3)</PresentationFormat>
  <Paragraphs>354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The Oral Health of AI/AN Children</vt:lpstr>
      <vt:lpstr>Disclaimer</vt:lpstr>
      <vt:lpstr>Introduction</vt:lpstr>
      <vt:lpstr>Introduction</vt:lpstr>
      <vt:lpstr>Two IHS Oral Health Surveys</vt:lpstr>
      <vt:lpstr>Portland Area Only</vt:lpstr>
      <vt:lpstr>Key Finding #1</vt:lpstr>
      <vt:lpstr>Key Finding #1</vt:lpstr>
      <vt:lpstr>Key Finding #2</vt:lpstr>
      <vt:lpstr>Key Finding #2</vt:lpstr>
      <vt:lpstr>Key Finding #3</vt:lpstr>
      <vt:lpstr>Key Finding #3</vt:lpstr>
      <vt:lpstr>Key Finding #4</vt:lpstr>
      <vt:lpstr>Key Finding #4</vt:lpstr>
      <vt:lpstr>Key Finding #5</vt:lpstr>
      <vt:lpstr>Key Finding #5</vt:lpstr>
      <vt:lpstr>The Big Question</vt:lpstr>
      <vt:lpstr>Slide 18</vt:lpstr>
      <vt:lpstr>Child &amp; Teeth</vt:lpstr>
      <vt:lpstr>Diet</vt:lpstr>
      <vt:lpstr>Oral Bacteria</vt:lpstr>
      <vt:lpstr>Other Important Considerations</vt:lpstr>
      <vt:lpstr>Potential Actions to Consider</vt:lpstr>
      <vt:lpstr>Potential Actions to Consider</vt:lpstr>
      <vt:lpstr>Detailed Data Tables</vt:lpstr>
      <vt:lpstr>Results by Clinic, 1-5 Year Olds</vt:lpstr>
      <vt:lpstr>Results by Clinic, 6-9 Year Olds</vt:lpstr>
      <vt:lpstr>Results by School, 6-9 Year Olds</vt:lpstr>
      <vt:lpstr>Any 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Almost half of the children (47%) had untreated tooth decay and most (82%) had decay experience.</dc:title>
  <dc:creator>Kathy Phipps</dc:creator>
  <cp:lastModifiedBy>Kathy Phipps</cp:lastModifiedBy>
  <cp:revision>38</cp:revision>
  <dcterms:created xsi:type="dcterms:W3CDTF">2012-06-08T19:33:53Z</dcterms:created>
  <dcterms:modified xsi:type="dcterms:W3CDTF">2013-01-17T17:47:16Z</dcterms:modified>
</cp:coreProperties>
</file>